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5" r:id="rId8"/>
    <p:sldId id="262" r:id="rId9"/>
    <p:sldId id="263" r:id="rId10"/>
    <p:sldId id="264" r:id="rId11"/>
    <p:sldId id="266" r:id="rId12"/>
    <p:sldId id="267" r:id="rId13"/>
    <p:sldId id="268" r:id="rId14"/>
    <p:sldId id="269" r:id="rId15"/>
    <p:sldId id="270" r:id="rId16"/>
    <p:sldId id="271" r:id="rId17"/>
    <p:sldId id="272" r:id="rId18"/>
    <p:sldId id="273" r:id="rId19"/>
    <p:sldId id="274" r:id="rId20"/>
    <p:sldId id="321" r:id="rId21"/>
    <p:sldId id="322" r:id="rId22"/>
    <p:sldId id="275" r:id="rId23"/>
    <p:sldId id="277" r:id="rId24"/>
    <p:sldId id="278" r:id="rId25"/>
    <p:sldId id="279" r:id="rId26"/>
    <p:sldId id="280" r:id="rId27"/>
    <p:sldId id="281" r:id="rId28"/>
    <p:sldId id="282" r:id="rId29"/>
    <p:sldId id="284"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23" r:id="rId45"/>
    <p:sldId id="303" r:id="rId46"/>
    <p:sldId id="304" r:id="rId47"/>
    <p:sldId id="305" r:id="rId48"/>
    <p:sldId id="306" r:id="rId49"/>
    <p:sldId id="308" r:id="rId50"/>
    <p:sldId id="309" r:id="rId51"/>
    <p:sldId id="310" r:id="rId52"/>
    <p:sldId id="311" r:id="rId53"/>
    <p:sldId id="312" r:id="rId54"/>
    <p:sldId id="313" r:id="rId55"/>
    <p:sldId id="314" r:id="rId56"/>
    <p:sldId id="315" r:id="rId57"/>
    <p:sldId id="316" r:id="rId58"/>
    <p:sldId id="317" r:id="rId59"/>
    <p:sldId id="318" r:id="rId60"/>
    <p:sldId id="325" r:id="rId61"/>
    <p:sldId id="319" r:id="rId62"/>
    <p:sldId id="324" r:id="rId6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p:scale>
          <a:sx n="70" d="100"/>
          <a:sy n="70" d="100"/>
        </p:scale>
        <p:origin x="-138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B0F8C1F9-EC17-45DC-B386-CD9CF98385AA}" type="datetimeFigureOut">
              <a:rPr lang="el-GR" smtClean="0"/>
              <a:pPr/>
              <a:t>26/6/2016</a:t>
            </a:fld>
            <a:endParaRPr lang="el-GR"/>
          </a:p>
        </p:txBody>
      </p:sp>
      <p:sp>
        <p:nvSpPr>
          <p:cNvPr id="2" name="Footer Placeholder 1"/>
          <p:cNvSpPr>
            <a:spLocks noGrp="1"/>
          </p:cNvSpPr>
          <p:nvPr>
            <p:ph type="ftr" sz="quarter" idx="11"/>
          </p:nvPr>
        </p:nvSpPr>
        <p:spPr/>
        <p:txBody>
          <a:bodyPr/>
          <a:lstStyle/>
          <a:p>
            <a:endParaRPr lang="el-GR"/>
          </a:p>
        </p:txBody>
      </p:sp>
      <p:sp>
        <p:nvSpPr>
          <p:cNvPr id="15" name="Slide Number Placeholder 14"/>
          <p:cNvSpPr>
            <a:spLocks noGrp="1"/>
          </p:cNvSpPr>
          <p:nvPr>
            <p:ph type="sldNum" sz="quarter" idx="12"/>
          </p:nvPr>
        </p:nvSpPr>
        <p:spPr>
          <a:xfrm>
            <a:off x="8229600" y="6473952"/>
            <a:ext cx="758952" cy="246888"/>
          </a:xfrm>
        </p:spPr>
        <p:txBody>
          <a:bodyPr/>
          <a:lstStyle/>
          <a:p>
            <a:fld id="{6793DEC6-2FC1-4ADF-A4DC-74EE6CE67F04}" type="slidenum">
              <a:rPr lang="el-GR" smtClean="0"/>
              <a:pPr/>
              <a:t>‹#›</a:t>
            </a:fld>
            <a:endParaRPr lang="el-G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F8C1F9-EC17-45DC-B386-CD9CF98385AA}" type="datetimeFigureOut">
              <a:rPr lang="el-GR" smtClean="0"/>
              <a:pPr/>
              <a:t>26/6/2016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793DEC6-2FC1-4ADF-A4DC-74EE6CE67F04}" type="slidenum">
              <a:rPr lang="el-GR" smtClean="0"/>
              <a:pPr/>
              <a:t>‹#›</a:t>
            </a:fld>
            <a:endParaRPr lang="el-G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F8C1F9-EC17-45DC-B386-CD9CF98385AA}" type="datetimeFigureOut">
              <a:rPr lang="el-GR" smtClean="0"/>
              <a:pPr/>
              <a:t>26/6/2016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793DEC6-2FC1-4ADF-A4DC-74EE6CE67F04}" type="slidenum">
              <a:rPr lang="el-GR" smtClean="0"/>
              <a:pPr/>
              <a:t>‹#›</a:t>
            </a:fld>
            <a:endParaRPr lang="el-G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B0F8C1F9-EC17-45DC-B386-CD9CF98385AA}" type="datetimeFigureOut">
              <a:rPr lang="el-GR" smtClean="0"/>
              <a:pPr/>
              <a:t>26/6/2016</a:t>
            </a:fld>
            <a:endParaRPr lang="el-GR"/>
          </a:p>
        </p:txBody>
      </p:sp>
      <p:sp>
        <p:nvSpPr>
          <p:cNvPr id="19" name="Footer Placeholder 18"/>
          <p:cNvSpPr>
            <a:spLocks noGrp="1"/>
          </p:cNvSpPr>
          <p:nvPr>
            <p:ph type="ftr" sz="quarter" idx="11"/>
          </p:nvPr>
        </p:nvSpPr>
        <p:spPr>
          <a:xfrm>
            <a:off x="3581400" y="76200"/>
            <a:ext cx="2895600" cy="288925"/>
          </a:xfrm>
        </p:spPr>
        <p:txBody>
          <a:bodyPr/>
          <a:lstStyle/>
          <a:p>
            <a:endParaRPr lang="el-GR"/>
          </a:p>
        </p:txBody>
      </p:sp>
      <p:sp>
        <p:nvSpPr>
          <p:cNvPr id="16" name="Slide Number Placeholder 15"/>
          <p:cNvSpPr>
            <a:spLocks noGrp="1"/>
          </p:cNvSpPr>
          <p:nvPr>
            <p:ph type="sldNum" sz="quarter" idx="12"/>
          </p:nvPr>
        </p:nvSpPr>
        <p:spPr>
          <a:xfrm>
            <a:off x="8229600" y="6473952"/>
            <a:ext cx="758952" cy="246888"/>
          </a:xfrm>
        </p:spPr>
        <p:txBody>
          <a:bodyPr/>
          <a:lstStyle/>
          <a:p>
            <a:fld id="{6793DEC6-2FC1-4ADF-A4DC-74EE6CE67F04}" type="slidenum">
              <a:rPr lang="el-GR" smtClean="0"/>
              <a:pPr/>
              <a:t>‹#›</a:t>
            </a:fld>
            <a:endParaRPr lang="el-G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B0F8C1F9-EC17-45DC-B386-CD9CF98385AA}" type="datetimeFigureOut">
              <a:rPr lang="el-GR" smtClean="0"/>
              <a:pPr/>
              <a:t>26/6/2016</a:t>
            </a:fld>
            <a:endParaRPr lang="el-GR"/>
          </a:p>
        </p:txBody>
      </p:sp>
      <p:sp>
        <p:nvSpPr>
          <p:cNvPr id="11" name="Footer Placeholder 10"/>
          <p:cNvSpPr>
            <a:spLocks noGrp="1"/>
          </p:cNvSpPr>
          <p:nvPr>
            <p:ph type="ftr" sz="quarter" idx="11"/>
          </p:nvPr>
        </p:nvSpPr>
        <p:spPr/>
        <p:txBody>
          <a:bodyPr/>
          <a:lstStyle/>
          <a:p>
            <a:endParaRPr lang="el-GR"/>
          </a:p>
        </p:txBody>
      </p:sp>
      <p:sp>
        <p:nvSpPr>
          <p:cNvPr id="16" name="Slide Number Placeholder 15"/>
          <p:cNvSpPr>
            <a:spLocks noGrp="1"/>
          </p:cNvSpPr>
          <p:nvPr>
            <p:ph type="sldNum" sz="quarter" idx="12"/>
          </p:nvPr>
        </p:nvSpPr>
        <p:spPr/>
        <p:txBody>
          <a:bodyPr/>
          <a:lstStyle/>
          <a:p>
            <a:fld id="{6793DEC6-2FC1-4ADF-A4DC-74EE6CE67F04}" type="slidenum">
              <a:rPr lang="el-GR" smtClean="0"/>
              <a:pPr/>
              <a:t>‹#›</a:t>
            </a:fld>
            <a:endParaRPr lang="el-G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B0F8C1F9-EC17-45DC-B386-CD9CF98385AA}" type="datetimeFigureOut">
              <a:rPr lang="el-GR" smtClean="0"/>
              <a:pPr/>
              <a:t>26/6/2016</a:t>
            </a:fld>
            <a:endParaRPr lang="el-GR"/>
          </a:p>
        </p:txBody>
      </p:sp>
      <p:sp>
        <p:nvSpPr>
          <p:cNvPr id="10" name="Footer Placeholder 9"/>
          <p:cNvSpPr>
            <a:spLocks noGrp="1"/>
          </p:cNvSpPr>
          <p:nvPr>
            <p:ph type="ftr" sz="quarter" idx="11"/>
          </p:nvPr>
        </p:nvSpPr>
        <p:spPr/>
        <p:txBody>
          <a:bodyPr/>
          <a:lstStyle/>
          <a:p>
            <a:endParaRPr lang="el-GR"/>
          </a:p>
        </p:txBody>
      </p:sp>
      <p:sp>
        <p:nvSpPr>
          <p:cNvPr id="31" name="Slide Number Placeholder 30"/>
          <p:cNvSpPr>
            <a:spLocks noGrp="1"/>
          </p:cNvSpPr>
          <p:nvPr>
            <p:ph type="sldNum" sz="quarter" idx="12"/>
          </p:nvPr>
        </p:nvSpPr>
        <p:spPr/>
        <p:txBody>
          <a:bodyPr/>
          <a:lstStyle/>
          <a:p>
            <a:fld id="{6793DEC6-2FC1-4ADF-A4DC-74EE6CE67F04}" type="slidenum">
              <a:rPr lang="el-GR" smtClean="0"/>
              <a:pPr/>
              <a:t>‹#›</a:t>
            </a:fld>
            <a:endParaRPr lang="el-G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B0F8C1F9-EC17-45DC-B386-CD9CF98385AA}" type="datetimeFigureOut">
              <a:rPr lang="el-GR" smtClean="0"/>
              <a:pPr/>
              <a:t>26/6/2016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8229600" y="6477000"/>
            <a:ext cx="762000" cy="246888"/>
          </a:xfrm>
        </p:spPr>
        <p:txBody>
          <a:bodyPr/>
          <a:lstStyle/>
          <a:p>
            <a:fld id="{6793DEC6-2FC1-4ADF-A4DC-74EE6CE67F04}" type="slidenum">
              <a:rPr lang="el-GR" smtClean="0"/>
              <a:pPr/>
              <a:t>‹#›</a:t>
            </a:fld>
            <a:endParaRPr lang="el-G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0F8C1F9-EC17-45DC-B386-CD9CF98385AA}" type="datetimeFigureOut">
              <a:rPr lang="el-GR" smtClean="0"/>
              <a:pPr/>
              <a:t>26/6/2016</a:t>
            </a:fld>
            <a:endParaRPr lang="el-GR"/>
          </a:p>
        </p:txBody>
      </p:sp>
      <p:sp>
        <p:nvSpPr>
          <p:cNvPr id="21" name="Footer Placeholder 20"/>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793DEC6-2FC1-4ADF-A4DC-74EE6CE67F04}" type="slidenum">
              <a:rPr lang="el-GR" smtClean="0"/>
              <a:pPr/>
              <a:t>‹#›</a:t>
            </a:fld>
            <a:endParaRPr lang="el-G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0F8C1F9-EC17-45DC-B386-CD9CF98385AA}" type="datetimeFigureOut">
              <a:rPr lang="el-GR" smtClean="0"/>
              <a:pPr/>
              <a:t>26/6/2016</a:t>
            </a:fld>
            <a:endParaRPr lang="el-GR"/>
          </a:p>
        </p:txBody>
      </p:sp>
      <p:sp>
        <p:nvSpPr>
          <p:cNvPr id="24" name="Footer Placeholder 23"/>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793DEC6-2FC1-4ADF-A4DC-74EE6CE67F04}" type="slidenum">
              <a:rPr lang="el-GR" smtClean="0"/>
              <a:pPr/>
              <a:t>‹#›</a:t>
            </a:fld>
            <a:endParaRPr lang="el-G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B0F8C1F9-EC17-45DC-B386-CD9CF98385AA}" type="datetimeFigureOut">
              <a:rPr lang="el-GR" smtClean="0"/>
              <a:pPr/>
              <a:t>26/6/2016</a:t>
            </a:fld>
            <a:endParaRPr lang="el-GR"/>
          </a:p>
        </p:txBody>
      </p:sp>
      <p:sp>
        <p:nvSpPr>
          <p:cNvPr id="29" name="Footer Placeholder 28"/>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793DEC6-2FC1-4ADF-A4DC-74EE6CE67F04}" type="slidenum">
              <a:rPr lang="el-GR" smtClean="0"/>
              <a:pPr/>
              <a:t>‹#›</a:t>
            </a:fld>
            <a:endParaRPr lang="el-G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B0F8C1F9-EC17-45DC-B386-CD9CF98385AA}" type="datetimeFigureOut">
              <a:rPr lang="el-GR" smtClean="0"/>
              <a:pPr/>
              <a:t>26/6/2016</a:t>
            </a:fld>
            <a:endParaRPr lang="el-GR"/>
          </a:p>
        </p:txBody>
      </p:sp>
      <p:sp>
        <p:nvSpPr>
          <p:cNvPr id="5" name="Footer Placeholder 4"/>
          <p:cNvSpPr>
            <a:spLocks noGrp="1"/>
          </p:cNvSpPr>
          <p:nvPr>
            <p:ph type="ftr" sz="quarter" idx="11"/>
          </p:nvPr>
        </p:nvSpPr>
        <p:spPr/>
        <p:txBody>
          <a:bodyPr/>
          <a:lstStyle/>
          <a:p>
            <a:endParaRPr lang="el-GR"/>
          </a:p>
        </p:txBody>
      </p:sp>
      <p:sp>
        <p:nvSpPr>
          <p:cNvPr id="31" name="Slide Number Placeholder 30"/>
          <p:cNvSpPr>
            <a:spLocks noGrp="1"/>
          </p:cNvSpPr>
          <p:nvPr>
            <p:ph type="sldNum" sz="quarter" idx="12"/>
          </p:nvPr>
        </p:nvSpPr>
        <p:spPr/>
        <p:txBody>
          <a:bodyPr/>
          <a:lstStyle/>
          <a:p>
            <a:fld id="{6793DEC6-2FC1-4ADF-A4DC-74EE6CE67F04}" type="slidenum">
              <a:rPr lang="el-GR" smtClean="0"/>
              <a:pPr/>
              <a:t>‹#›</a:t>
            </a:fld>
            <a:endParaRPr lang="el-G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0F8C1F9-EC17-45DC-B386-CD9CF98385AA}" type="datetimeFigureOut">
              <a:rPr lang="el-GR" smtClean="0"/>
              <a:pPr/>
              <a:t>26/6/2016</a:t>
            </a:fld>
            <a:endParaRPr lang="el-G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793DEC6-2FC1-4ADF-A4DC-74EE6CE67F04}" type="slidenum">
              <a:rPr lang="el-GR" smtClean="0"/>
              <a:pPr/>
              <a:t>‹#›</a:t>
            </a:fld>
            <a:endParaRPr lang="el-G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el.wikipedia.org/wiki/%CE%A0%CE%B1%CF%81%CE%AF%CF%83%CE%B9" TargetMode="External"/><Relationship Id="rId2" Type="http://schemas.openxmlformats.org/officeDocument/2006/relationships/hyperlink" Target="https://el.wikipedia.org/wiki/%CE%9C%CE%BF%CF%85%CF%83%CE%B5%CE%AF%CE%BF_%CF%84%CE%BF%CF%85_%CE%9B%CE%BF%CF%8D%CE%B2%CF%81%CE%BF%CF%85" TargetMode="External"/><Relationship Id="rId1" Type="http://schemas.openxmlformats.org/officeDocument/2006/relationships/slideLayout" Target="../slideLayouts/slideLayout2.xml"/><Relationship Id="rId4" Type="http://schemas.openxmlformats.org/officeDocument/2006/relationships/hyperlink" Target="https://el.wikipedia.org/wiki/%CE%A3%CE%AF%CE%B3%CE%BA%CE%BC%CE%BF%CF%85%CE%BD%CF%84_%CE%A6%CF%81%CF%8C%CF%85%CE%BD%CF%84"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el.wikipedia.org/wiki/%CE%95%CE%BE%CF%80%CF%81%CE%B5%CF%83%CE%B9%CE%BF%CE%BD%CE%B9%CF%83%CE%BC%CF%8C%CF%82" TargetMode="External"/><Relationship Id="rId2" Type="http://schemas.openxmlformats.org/officeDocument/2006/relationships/hyperlink" Target="https://el.wikipedia.org/wiki/%CE%9D%CE%BF%CF%81%CE%B2%CE%B7%CE%B3%CE%B9%CE%BA%CE%AC" TargetMode="External"/><Relationship Id="rId1" Type="http://schemas.openxmlformats.org/officeDocument/2006/relationships/slideLayout" Target="../slideLayouts/slideLayout2.xml"/><Relationship Id="rId5" Type="http://schemas.openxmlformats.org/officeDocument/2006/relationships/hyperlink" Target="https://el.wikipedia.org/wiki/%CE%88%CE%BD%CF%84%CE%B2%CE%B1%CF%81%CF%84_%CE%9C%CE%BF%CF%85%CE%BD%CE%BA" TargetMode="External"/><Relationship Id="rId4" Type="http://schemas.openxmlformats.org/officeDocument/2006/relationships/hyperlink" Target="https://el.wikipedia.org/wiki/%CE%9D%CE%BF%CF%81%CE%B2%CE%B7%CE%B3%CE%AF%CE%B1"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el.wikipedia.org/wiki/%CE%8C%CF%83%CE%BB%CE%BF" TargetMode="External"/><Relationship Id="rId2" Type="http://schemas.openxmlformats.org/officeDocument/2006/relationships/hyperlink" Target="https://el.wikipedia.org/w/index.php?title=%CE%9F%CF%83%CE%BB%CE%BF%CF%86%CE%B3%CE%B9%CF%8C%CF%81%CE%BD%CF%84&amp;action=edit&amp;redlink=1" TargetMode="External"/><Relationship Id="rId1" Type="http://schemas.openxmlformats.org/officeDocument/2006/relationships/slideLayout" Target="../slideLayouts/slideLayout2.xml"/><Relationship Id="rId4" Type="http://schemas.openxmlformats.org/officeDocument/2006/relationships/hyperlink" Target="https://el.wikipedia.org/wiki/%CE%9D%CE%BF%CF%81%CE%B2%CE%B7%CE%B3%CE%AF%CE%B1"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el.wikipedia.org/wiki/%CE%A0%CE%AC%CE%BC%CF%80%CE%BB%CE%BF_%CE%A0%CE%B9%CE%BA%CE%AC%CF%83%CE%BF" TargetMode="External"/><Relationship Id="rId7" Type="http://schemas.openxmlformats.org/officeDocument/2006/relationships/hyperlink" Target="https://el.wikipedia.org/wiki/%CE%A7%CF%8E%CF%81%CE%B1_%CF%84%CF%89%CE%BD_%CE%92%CE%AC%CF%83%CE%BA%CF%89%CE%BD" TargetMode="External"/><Relationship Id="rId2" Type="http://schemas.openxmlformats.org/officeDocument/2006/relationships/hyperlink" Target="https://el.wikipedia.org/wiki/%CE%99%CF%83%CF%80%CE%B1%CE%BD%CE%B9%CE%BA%CE%AC" TargetMode="External"/><Relationship Id="rId1" Type="http://schemas.openxmlformats.org/officeDocument/2006/relationships/slideLayout" Target="../slideLayouts/slideLayout2.xml"/><Relationship Id="rId6" Type="http://schemas.openxmlformats.org/officeDocument/2006/relationships/hyperlink" Target="https://el.wikipedia.org/w/index.php?title=%CE%93%CE%BA%CE%B5%CF%81%CE%BD%CE%AF%CE%BA%CE%B1_(%CF%80%CF%8C%CE%BB%CE%B7)&amp;action=edit&amp;redlink=1" TargetMode="External"/><Relationship Id="rId5" Type="http://schemas.openxmlformats.org/officeDocument/2006/relationships/hyperlink" Target="https://el.wikipedia.org/wiki/%CE%99%CF%83%CF%80%CE%B1%CE%BD%CE%B9%CE%BA%CF%8C%CF%82_%CE%95%CE%BC%CF%86%CF%8D%CE%BB%CE%B9%CE%BF%CF%82_%CE%A0%CF%8C%CE%BB%CE%B5%CE%BC%CE%BF%CF%82" TargetMode="External"/><Relationship Id="rId4" Type="http://schemas.openxmlformats.org/officeDocument/2006/relationships/hyperlink" Target="https://el.wikipedia.org/wiki/%CE%A0%CF%8C%CE%BB%CE%B5%CE%BC%CE%BF%CF%82"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548680"/>
            <a:ext cx="7772400" cy="1470025"/>
          </a:xfrm>
        </p:spPr>
        <p:txBody>
          <a:bodyPr/>
          <a:lstStyle/>
          <a:p>
            <a:r>
              <a:rPr lang="el-GR" b="1" dirty="0"/>
              <a:t>ΓΥΜΝΑΣΙΟ  ΑΡΧΑΝΩΝ</a:t>
            </a:r>
            <a:r>
              <a:rPr lang="el-GR" dirty="0"/>
              <a:t/>
            </a:r>
            <a:br>
              <a:rPr lang="el-GR" dirty="0"/>
            </a:br>
            <a:endParaRPr lang="el-GR" dirty="0"/>
          </a:p>
        </p:txBody>
      </p:sp>
      <p:sp>
        <p:nvSpPr>
          <p:cNvPr id="3" name="Subtitle 2"/>
          <p:cNvSpPr>
            <a:spLocks noGrp="1"/>
          </p:cNvSpPr>
          <p:nvPr>
            <p:ph type="subTitle" idx="1"/>
          </p:nvPr>
        </p:nvSpPr>
        <p:spPr>
          <a:xfrm>
            <a:off x="1619672" y="2276872"/>
            <a:ext cx="6400800" cy="1752600"/>
          </a:xfrm>
        </p:spPr>
        <p:txBody>
          <a:bodyPr>
            <a:normAutofit fontScale="47500" lnSpcReduction="20000"/>
          </a:bodyPr>
          <a:lstStyle/>
          <a:p>
            <a:pPr>
              <a:lnSpc>
                <a:spcPct val="170000"/>
              </a:lnSpc>
            </a:pPr>
            <a:r>
              <a:rPr lang="el-GR" sz="6000" dirty="0">
                <a:solidFill>
                  <a:schemeClr val="tx1"/>
                </a:solidFill>
              </a:rPr>
              <a:t>Ερευνητική εργασία</a:t>
            </a:r>
          </a:p>
          <a:p>
            <a:pPr>
              <a:lnSpc>
                <a:spcPct val="170000"/>
              </a:lnSpc>
            </a:pPr>
            <a:r>
              <a:rPr lang="el-GR" sz="6000" dirty="0">
                <a:solidFill>
                  <a:schemeClr val="tx1"/>
                </a:solidFill>
              </a:rPr>
              <a:t>«Μιλάτε τη γλώσσα του σώματος;»</a:t>
            </a:r>
          </a:p>
          <a:p>
            <a:endParaRPr lang="el-GR" dirty="0"/>
          </a:p>
        </p:txBody>
      </p:sp>
      <p:sp>
        <p:nvSpPr>
          <p:cNvPr id="3073" name="Rectangle 1"/>
          <p:cNvSpPr>
            <a:spLocks noChangeArrowheads="1"/>
          </p:cNvSpPr>
          <p:nvPr/>
        </p:nvSpPr>
        <p:spPr bwMode="auto">
          <a:xfrm>
            <a:off x="539552" y="4869160"/>
            <a:ext cx="6273064"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l-GR" sz="3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Σχολικό έτος 2015-2016</a:t>
            </a:r>
            <a:endParaRPr kumimoji="0" lang="el-G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304800" y="1554162"/>
            <a:ext cx="8196290" cy="4525963"/>
          </a:xfrm>
        </p:spPr>
        <p:txBody>
          <a:bodyPr>
            <a:normAutofit/>
          </a:bodyPr>
          <a:lstStyle/>
          <a:p>
            <a:pPr algn="ctr">
              <a:lnSpc>
                <a:spcPct val="150000"/>
              </a:lnSpc>
            </a:pPr>
            <a:r>
              <a:rPr lang="el-GR" dirty="0" smtClean="0"/>
              <a:t>Βρισκόμαστε </a:t>
            </a:r>
            <a:r>
              <a:rPr lang="el-GR" dirty="0"/>
              <a:t>σε δυσχερή θέση: όταν τρίβουμε τη μύτη, το πηγούνι ή το αυτί μας τη στιγμή που μιλάμε. </a:t>
            </a:r>
            <a:r>
              <a:rPr lang="el-GR" dirty="0" smtClean="0"/>
              <a:t>Οι  </a:t>
            </a:r>
            <a:r>
              <a:rPr lang="el-GR" dirty="0"/>
              <a:t>ενέργειες αυτές φανερώνουν σκεπτικισμό ή και δυσαρέσκεια προς το πρόσωπο του συνομιλητή μας.</a:t>
            </a:r>
          </a:p>
          <a:p>
            <a:endParaRPr lang="el-GR" dirty="0"/>
          </a:p>
        </p:txBody>
      </p:sp>
    </p:spTree>
  </p:cSld>
  <p:clrMapOvr>
    <a:masterClrMapping/>
  </p:clrMapOvr>
  <p:transition>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304800" y="1357298"/>
            <a:ext cx="8124852" cy="4857784"/>
          </a:xfrm>
        </p:spPr>
        <p:txBody>
          <a:bodyPr>
            <a:normAutofit fontScale="85000" lnSpcReduction="20000"/>
          </a:bodyPr>
          <a:lstStyle/>
          <a:p>
            <a:pPr algn="just">
              <a:lnSpc>
                <a:spcPct val="160000"/>
              </a:lnSpc>
            </a:pPr>
            <a:r>
              <a:rPr lang="el-GR" dirty="0" smtClean="0"/>
              <a:t>Επίσης το </a:t>
            </a:r>
            <a:r>
              <a:rPr lang="el-GR" dirty="0"/>
              <a:t>κοίταγμα πάνω από τα γυαλιά μιλά για επιθετική από τη μεριά μας διάθεση προς τον απέναντί μας. Ενώ η αποφυγή της άμεσης επαφής με τα μάτια δείχνει ότι κάτι κρύβουμε, ότι δεν έχουμε μεγάλη αυτοπεποίθηση ή ενδιαφέρον για όσα λέει ο συνομιλητής μας. Από την άλλη, η έντονη οπτική επαφή υποδηλώνει προσπάθεια κυριαρχίας στον άλλο και επιθετική </a:t>
            </a:r>
            <a:r>
              <a:rPr lang="el-GR" dirty="0" smtClean="0"/>
              <a:t>συμπεριφορά</a:t>
            </a:r>
            <a:r>
              <a:rPr lang="en-US" dirty="0" smtClean="0"/>
              <a:t>.</a:t>
            </a:r>
            <a:endParaRPr lang="el-GR" dirty="0"/>
          </a:p>
        </p:txBody>
      </p:sp>
    </p:spTree>
  </p:cSld>
  <p:clrMapOvr>
    <a:masterClrMapping/>
  </p:clrMapOvr>
  <p:transition>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t>Β. </a:t>
            </a:r>
            <a:r>
              <a:rPr lang="el-GR" b="1" dirty="0" smtClean="0"/>
              <a:t>ΚορμοΣ </a:t>
            </a:r>
            <a:r>
              <a:rPr lang="el-GR" b="1" dirty="0"/>
              <a:t>και </a:t>
            </a:r>
            <a:r>
              <a:rPr lang="el-GR" b="1" dirty="0" smtClean="0"/>
              <a:t>Ανω Ακρα</a:t>
            </a:r>
            <a:r>
              <a:rPr lang="el-GR" dirty="0"/>
              <a:t/>
            </a:r>
            <a:br>
              <a:rPr lang="el-GR" dirty="0"/>
            </a:br>
            <a:endParaRPr lang="el-GR" dirty="0"/>
          </a:p>
        </p:txBody>
      </p:sp>
      <p:sp>
        <p:nvSpPr>
          <p:cNvPr id="3" name="Content Placeholder 2"/>
          <p:cNvSpPr>
            <a:spLocks noGrp="1"/>
          </p:cNvSpPr>
          <p:nvPr>
            <p:ph idx="1"/>
          </p:nvPr>
        </p:nvSpPr>
        <p:spPr>
          <a:xfrm>
            <a:off x="304800" y="1214422"/>
            <a:ext cx="8124852" cy="4865703"/>
          </a:xfrm>
        </p:spPr>
        <p:txBody>
          <a:bodyPr>
            <a:normAutofit fontScale="70000" lnSpcReduction="20000"/>
          </a:bodyPr>
          <a:lstStyle/>
          <a:p>
            <a:pPr>
              <a:lnSpc>
                <a:spcPct val="160000"/>
              </a:lnSpc>
              <a:buNone/>
            </a:pPr>
            <a:r>
              <a:rPr lang="el-GR" dirty="0"/>
              <a:t>Σημαντικά θέματα που αφορούν τον κορμό είναι</a:t>
            </a:r>
            <a:r>
              <a:rPr lang="el-GR" dirty="0" smtClean="0"/>
              <a:t>:</a:t>
            </a:r>
          </a:p>
          <a:p>
            <a:pPr algn="ctr">
              <a:lnSpc>
                <a:spcPct val="160000"/>
              </a:lnSpc>
            </a:pPr>
            <a:r>
              <a:rPr lang="el-GR" dirty="0" smtClean="0"/>
              <a:t>Το </a:t>
            </a:r>
            <a:r>
              <a:rPr lang="el-GR" dirty="0"/>
              <a:t>σταύρωμα των χεριών του συνομιλητή μας στο στήθος φανερώνει ανάγκη αυτοπροστασίας ή άμυνα. Δεν είναι θετικό σημάδι και πρέπει να προσπαθήσουμε να βρούμε την αιτία του</a:t>
            </a:r>
            <a:r>
              <a:rPr lang="el-GR" dirty="0" smtClean="0"/>
              <a:t>.</a:t>
            </a:r>
          </a:p>
          <a:p>
            <a:pPr>
              <a:lnSpc>
                <a:spcPct val="160000"/>
              </a:lnSpc>
              <a:buNone/>
            </a:pPr>
            <a:endParaRPr lang="el-GR" dirty="0"/>
          </a:p>
          <a:p>
            <a:pPr algn="ctr">
              <a:lnSpc>
                <a:spcPct val="160000"/>
              </a:lnSpc>
            </a:pPr>
            <a:r>
              <a:rPr lang="el-GR" dirty="0" smtClean="0"/>
              <a:t>Το </a:t>
            </a:r>
            <a:r>
              <a:rPr lang="el-GR" dirty="0"/>
              <a:t>πιάσιμο και με τα δύο χέρια μιας τσάντας ή ενός ποτηριού δείχνει την αμηχανία μας, καθώς προσπαθεί να κρύψει τα ευαίσθητα σημεία μας, το στήθος και την κοιλιά μας.</a:t>
            </a:r>
          </a:p>
          <a:p>
            <a:endParaRPr lang="el-GR" dirty="0"/>
          </a:p>
        </p:txBody>
      </p:sp>
    </p:spTree>
  </p:cSld>
  <p:clrMapOvr>
    <a:masterClrMapping/>
  </p:clrMapOvr>
  <p:transition>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304800" y="1554162"/>
            <a:ext cx="8124852" cy="4525963"/>
          </a:xfrm>
        </p:spPr>
        <p:txBody>
          <a:bodyPr>
            <a:normAutofit fontScale="77500" lnSpcReduction="20000"/>
          </a:bodyPr>
          <a:lstStyle/>
          <a:p>
            <a:pPr algn="ctr">
              <a:lnSpc>
                <a:spcPct val="160000"/>
              </a:lnSpc>
            </a:pPr>
            <a:r>
              <a:rPr lang="el-GR" dirty="0" smtClean="0"/>
              <a:t>Το τρίψιμο των παλαμών μεταξύ τους δείχνει την έξαψή μας και την προσμονή μιας θετικής έκβασης της συζήτησης.</a:t>
            </a:r>
          </a:p>
          <a:p>
            <a:pPr algn="ctr">
              <a:lnSpc>
                <a:spcPct val="160000"/>
              </a:lnSpc>
            </a:pPr>
            <a:r>
              <a:rPr lang="el-GR" dirty="0" smtClean="0"/>
              <a:t>Γενικά οι έντονες και υπερβολικές χειρονομίες υποδηλώνουν ότι ίσως προσπαθούμε υπερβολικά για την αλήθεια. Στόχος είναι να χρησιμοποιούμε μικρές, ελεγχόμενες κινήσεις που υποδηλώνουν εξουσία, δύναμη και αυτοπεποίθηση.</a:t>
            </a:r>
          </a:p>
          <a:p>
            <a:endParaRPr lang="el-GR" dirty="0"/>
          </a:p>
        </p:txBody>
      </p:sp>
    </p:spTree>
  </p:cSld>
  <p:clrMapOvr>
    <a:masterClrMapping/>
  </p:clrMapOvr>
  <p:transition>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t>Γ. </a:t>
            </a:r>
            <a:r>
              <a:rPr lang="el-GR" b="1" dirty="0" err="1" smtClean="0"/>
              <a:t>ΚΑτω</a:t>
            </a:r>
            <a:r>
              <a:rPr lang="el-GR" b="1" dirty="0" smtClean="0"/>
              <a:t> </a:t>
            </a:r>
            <a:r>
              <a:rPr lang="el-GR" b="1" dirty="0" err="1"/>
              <a:t>Α</a:t>
            </a:r>
            <a:r>
              <a:rPr lang="el-GR" b="1" dirty="0" err="1" smtClean="0"/>
              <a:t>κρα</a:t>
            </a:r>
            <a:r>
              <a:rPr lang="el-GR" b="1" dirty="0"/>
              <a:t/>
            </a:r>
            <a:br>
              <a:rPr lang="el-GR" b="1" dirty="0"/>
            </a:br>
            <a:endParaRPr lang="el-GR" dirty="0"/>
          </a:p>
        </p:txBody>
      </p:sp>
      <p:sp>
        <p:nvSpPr>
          <p:cNvPr id="3" name="Content Placeholder 2"/>
          <p:cNvSpPr>
            <a:spLocks noGrp="1"/>
          </p:cNvSpPr>
          <p:nvPr>
            <p:ph idx="1"/>
          </p:nvPr>
        </p:nvSpPr>
        <p:spPr>
          <a:xfrm>
            <a:off x="304800" y="1214422"/>
            <a:ext cx="8124852" cy="4865703"/>
          </a:xfrm>
        </p:spPr>
        <p:txBody>
          <a:bodyPr>
            <a:normAutofit fontScale="85000" lnSpcReduction="20000"/>
          </a:bodyPr>
          <a:lstStyle/>
          <a:p>
            <a:pPr>
              <a:lnSpc>
                <a:spcPct val="160000"/>
              </a:lnSpc>
              <a:buNone/>
            </a:pPr>
            <a:r>
              <a:rPr lang="el-GR" dirty="0" smtClean="0"/>
              <a:t>Σημαντικά θέματα που αφορούν τα κάτω άκρα είναι:</a:t>
            </a:r>
          </a:p>
          <a:p>
            <a:pPr algn="ctr">
              <a:lnSpc>
                <a:spcPct val="160000"/>
              </a:lnSpc>
            </a:pPr>
            <a:r>
              <a:rPr lang="el-GR" dirty="0" smtClean="0"/>
              <a:t>Το </a:t>
            </a:r>
            <a:r>
              <a:rPr lang="el-GR" dirty="0"/>
              <a:t>σταύρωμά τους, αν συνδυάζεται και με σταύρωμα των χεριών, δείχνει </a:t>
            </a:r>
            <a:r>
              <a:rPr lang="el-GR" dirty="0" smtClean="0"/>
              <a:t>κλείσιμο </a:t>
            </a:r>
            <a:r>
              <a:rPr lang="el-GR" dirty="0"/>
              <a:t>των διαύλων επικοινωνίας. </a:t>
            </a:r>
          </a:p>
          <a:p>
            <a:pPr algn="ctr">
              <a:lnSpc>
                <a:spcPct val="160000"/>
              </a:lnSpc>
            </a:pPr>
            <a:r>
              <a:rPr lang="el-GR" dirty="0" smtClean="0"/>
              <a:t>Σταύρωμα </a:t>
            </a:r>
            <a:r>
              <a:rPr lang="el-GR" dirty="0"/>
              <a:t>μπορεί όμως να υπάρχει επειδή απλώς είναι άβολη η καρέκλα ή έτσι συνηθίζεται. Άρα από μόνο του δεν δείχνει πολλά, γι΄ αυτό και πρέπει να αναζητήσουμε και άλλα σήματα.</a:t>
            </a:r>
          </a:p>
        </p:txBody>
      </p:sp>
    </p:spTree>
  </p:cSld>
  <p:clrMapOvr>
    <a:masterClrMapping/>
  </p:clrMapOvr>
  <p:transition>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   </a:t>
            </a:r>
            <a:r>
              <a:rPr lang="el-GR" b="1" dirty="0" err="1" smtClean="0"/>
              <a:t>ΑξεσουΑρ</a:t>
            </a:r>
            <a:endParaRPr lang="el-GR" dirty="0"/>
          </a:p>
        </p:txBody>
      </p:sp>
      <p:sp>
        <p:nvSpPr>
          <p:cNvPr id="3" name="Content Placeholder 2"/>
          <p:cNvSpPr>
            <a:spLocks noGrp="1"/>
          </p:cNvSpPr>
          <p:nvPr>
            <p:ph idx="1"/>
          </p:nvPr>
        </p:nvSpPr>
        <p:spPr>
          <a:xfrm>
            <a:off x="304800" y="1554162"/>
            <a:ext cx="8196290" cy="4525963"/>
          </a:xfrm>
        </p:spPr>
        <p:txBody>
          <a:bodyPr>
            <a:normAutofit/>
          </a:bodyPr>
          <a:lstStyle/>
          <a:p>
            <a:pPr algn="ctr">
              <a:lnSpc>
                <a:spcPct val="160000"/>
              </a:lnSpc>
              <a:buNone/>
            </a:pPr>
            <a:r>
              <a:rPr lang="el-GR" dirty="0" smtClean="0"/>
              <a:t>   Σημαντικά </a:t>
            </a:r>
            <a:r>
              <a:rPr lang="el-GR" dirty="0"/>
              <a:t>θέματα που αφορούν τα αξεσουάρ είναι</a:t>
            </a:r>
            <a:r>
              <a:rPr lang="el-GR" dirty="0" smtClean="0"/>
              <a:t>:</a:t>
            </a:r>
          </a:p>
          <a:p>
            <a:pPr algn="ctr"/>
            <a:r>
              <a:rPr lang="el-GR" dirty="0" smtClean="0"/>
              <a:t>Το νευρικό παίξιμο κομπολογιού, στυλό ή κλειδιών φανερώνει την αμηχανία ή και τον εκνευρισμό μας.</a:t>
            </a:r>
          </a:p>
          <a:p>
            <a:endParaRPr lang="el-GR" dirty="0"/>
          </a:p>
        </p:txBody>
      </p:sp>
    </p:spTree>
  </p:cSld>
  <p:clrMapOvr>
    <a:masterClrMapping/>
  </p:clrMapOvr>
  <p:transition>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304800" y="1554162"/>
            <a:ext cx="8267728" cy="4525963"/>
          </a:xfrm>
        </p:spPr>
        <p:txBody>
          <a:bodyPr>
            <a:normAutofit fontScale="85000" lnSpcReduction="10000"/>
          </a:bodyPr>
          <a:lstStyle/>
          <a:p>
            <a:pPr algn="ctr">
              <a:lnSpc>
                <a:spcPct val="160000"/>
              </a:lnSpc>
            </a:pPr>
            <a:r>
              <a:rPr lang="el-GR" dirty="0" smtClean="0"/>
              <a:t>Το συνεχές κοίταγμα του ρολογιού μας είναι ξεκάθαρο σημάδι ασέβειας προς το συνομιλητή μας, υπερβολικού εγωισμού και ανυπομονησίας. Φαίνεται προς τους άλλους ως ένδειξη αδιαφορίας για τα όσα λένε, με άλλα λόγια, δεν βλέπουμε την ώρα για να τους αφήσουμε.</a:t>
            </a:r>
          </a:p>
          <a:p>
            <a:endParaRPr lang="el-GR"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a:t>Η ΓΛΩΣΣΑ ΤΟΥ ΣΩΜΑΤΟΣ ΣΤΗΝ ΤΕΧΝΗ</a:t>
            </a:r>
            <a:endParaRPr lang="el-GR" dirty="0"/>
          </a:p>
        </p:txBody>
      </p:sp>
      <p:sp>
        <p:nvSpPr>
          <p:cNvPr id="3" name="Content Placeholder 2"/>
          <p:cNvSpPr>
            <a:spLocks noGrp="1"/>
          </p:cNvSpPr>
          <p:nvPr>
            <p:ph idx="1"/>
          </p:nvPr>
        </p:nvSpPr>
        <p:spPr>
          <a:xfrm>
            <a:off x="251520" y="1628801"/>
            <a:ext cx="8249570" cy="4586281"/>
          </a:xfrm>
        </p:spPr>
        <p:txBody>
          <a:bodyPr>
            <a:normAutofit fontScale="85000" lnSpcReduction="10000"/>
          </a:bodyPr>
          <a:lstStyle/>
          <a:p>
            <a:r>
              <a:rPr lang="el-GR" sz="3500" b="1" dirty="0" smtClean="0"/>
              <a:t>Α. ΠΑΝΤΟΜΙΜΑ</a:t>
            </a:r>
            <a:endParaRPr lang="el-GR" sz="3500" dirty="0"/>
          </a:p>
          <a:p>
            <a:pPr algn="ctr">
              <a:lnSpc>
                <a:spcPct val="150000"/>
              </a:lnSpc>
              <a:buNone/>
            </a:pPr>
            <a:r>
              <a:rPr lang="el-GR" dirty="0" smtClean="0"/>
              <a:t>   Η </a:t>
            </a:r>
            <a:r>
              <a:rPr lang="el-GR" b="1" dirty="0"/>
              <a:t>Παντομίμα</a:t>
            </a:r>
            <a:r>
              <a:rPr lang="el-GR" dirty="0"/>
              <a:t> είναι ένα είδος θεατρικής τέχνης, ή τρόπος επικοινωνίας χωρίς τη χρήση προφορικού λόγου, όπου το άτομο με </a:t>
            </a:r>
            <a:r>
              <a:rPr lang="el-GR" u="sng" dirty="0"/>
              <a:t>χειρονομίες</a:t>
            </a:r>
            <a:r>
              <a:rPr lang="el-GR" dirty="0"/>
              <a:t> και γενικά με κινήσεις του σώματος </a:t>
            </a:r>
            <a:r>
              <a:rPr lang="el-GR" u="sng" dirty="0"/>
              <a:t>μιμείται</a:t>
            </a:r>
            <a:r>
              <a:rPr lang="el-GR" dirty="0"/>
              <a:t> κάποια ήδη γνωστά σύμβολα ώστε να μεταδώσει το μήνυμα που επιθυμεί</a:t>
            </a:r>
            <a:r>
              <a:rPr lang="el-GR" dirty="0" smtClean="0"/>
              <a:t>.</a:t>
            </a:r>
            <a:endParaRPr lang="el-GR"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539552" y="1285860"/>
            <a:ext cx="4320480" cy="4951452"/>
          </a:xfrm>
        </p:spPr>
        <p:txBody>
          <a:bodyPr>
            <a:normAutofit fontScale="62500" lnSpcReduction="20000"/>
          </a:bodyPr>
          <a:lstStyle/>
          <a:p>
            <a:pPr algn="just">
              <a:lnSpc>
                <a:spcPct val="170000"/>
              </a:lnSpc>
            </a:pPr>
            <a:r>
              <a:rPr lang="el-GR" dirty="0" smtClean="0"/>
              <a:t>Ο </a:t>
            </a:r>
            <a:r>
              <a:rPr lang="el-GR" i="1" dirty="0" smtClean="0"/>
              <a:t>Μαρσέλ Μανζέλ</a:t>
            </a:r>
            <a:r>
              <a:rPr lang="el-GR" dirty="0" smtClean="0"/>
              <a:t> (Marcel Mangel), πιο πολύ γνωστός ως </a:t>
            </a:r>
            <a:r>
              <a:rPr lang="el-GR" i="1" dirty="0" smtClean="0"/>
              <a:t>Μαρσέλ Μαρσώ</a:t>
            </a:r>
            <a:r>
              <a:rPr lang="el-GR" dirty="0" smtClean="0"/>
              <a:t> (Marcel Marceau), 22 Μαρτίου 1923 – 22 Σεπτεμβρίου 2007 ήταν ένας παγκοσμίου φήμης μίμος. Θεωρείται ο μόνος υπεύθυνος για την αναβίωση της τέχνης του μιμικού θεάτρου έπειτα από το Δεύτερο Παγκόσμιο Πόλεμο.</a:t>
            </a:r>
            <a:endParaRPr lang="el-GR" dirty="0"/>
          </a:p>
        </p:txBody>
      </p:sp>
      <p:pic>
        <p:nvPicPr>
          <p:cNvPr id="4" name="Εικόνα 1" descr="http://www.typologos.com/wp-content/uploads/2015/01/MarcelMarceau_1408278c.jpg"/>
          <p:cNvPicPr/>
          <p:nvPr/>
        </p:nvPicPr>
        <p:blipFill>
          <a:blip r:embed="rId2" cstate="print"/>
          <a:srcRect/>
          <a:stretch>
            <a:fillRect/>
          </a:stretch>
        </p:blipFill>
        <p:spPr bwMode="auto">
          <a:xfrm>
            <a:off x="4860032" y="1357298"/>
            <a:ext cx="3783934" cy="488001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304800" y="1357298"/>
            <a:ext cx="8196290" cy="4722827"/>
          </a:xfrm>
        </p:spPr>
        <p:txBody>
          <a:bodyPr>
            <a:normAutofit/>
          </a:bodyPr>
          <a:lstStyle/>
          <a:p>
            <a:pPr algn="ctr">
              <a:lnSpc>
                <a:spcPct val="150000"/>
              </a:lnSpc>
            </a:pPr>
            <a:r>
              <a:rPr lang="el-GR" dirty="0" smtClean="0"/>
              <a:t>Επηρεάστηκε </a:t>
            </a:r>
            <a:r>
              <a:rPr lang="el-GR" dirty="0"/>
              <a:t>από τον Τσάρλι </a:t>
            </a:r>
            <a:r>
              <a:rPr lang="el-GR" dirty="0" smtClean="0"/>
              <a:t>Τσάπλιν. </a:t>
            </a:r>
            <a:r>
              <a:rPr lang="el-GR" dirty="0"/>
              <a:t>Η πειθαρχημένη κίνηση του Μαρσό με τον ήρωα που ερμήνευε τα τελευταία εξήντα χρόνια, τον Μπιπ, </a:t>
            </a:r>
            <a:r>
              <a:rPr lang="el-GR" dirty="0" smtClean="0"/>
              <a:t>έγινε </a:t>
            </a:r>
            <a:r>
              <a:rPr lang="el-GR" dirty="0"/>
              <a:t>σήμα κατατεθέν της μιμικής τέχνης και πρότυπο για όλους όσοι τον ακολούθησαν.</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pic>
        <p:nvPicPr>
          <p:cNvPr id="4" name="Εικόνα 1" descr="https://encrypted-tbn3.gstatic.com/images?q=tbn:ANd9GcTV284-Odzak20V8awESRcxexqT0oqA11MaZttUiyTJBTwH1yad"/>
          <p:cNvPicPr>
            <a:picLocks noGrp="1"/>
          </p:cNvPicPr>
          <p:nvPr>
            <p:ph idx="1"/>
          </p:nvPr>
        </p:nvPicPr>
        <p:blipFill>
          <a:blip r:embed="rId2" cstate="print"/>
          <a:stretch>
            <a:fillRect/>
          </a:stretch>
        </p:blipFill>
        <p:spPr bwMode="auto">
          <a:xfrm>
            <a:off x="1907704" y="1428736"/>
            <a:ext cx="5616624" cy="4464496"/>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304800" y="1357298"/>
            <a:ext cx="8267728" cy="4722827"/>
          </a:xfrm>
        </p:spPr>
        <p:txBody>
          <a:bodyPr>
            <a:normAutofit fontScale="85000" lnSpcReduction="10000"/>
          </a:bodyPr>
          <a:lstStyle/>
          <a:p>
            <a:pPr algn="ctr">
              <a:lnSpc>
                <a:spcPct val="170000"/>
              </a:lnSpc>
            </a:pPr>
            <a:r>
              <a:rPr lang="el-GR" dirty="0"/>
              <a:t>Αφού η ομάδα μας παρουσίασε την έρευνά της, πρότεινε στις άλλες ομάδες να παίξουν ένα παιχνίδι παντομίμας. Έπρεπε σ΄ αυτό το παιχνίδι να παρουσιάσει κάθε ομάδα ένα τραγούδι και τον τίτλο μιας ταινίας με παντομίμα και σκοπός του παιχνιδιού ήταν να βρουν οι άλλες ομάδες </a:t>
            </a:r>
            <a:r>
              <a:rPr lang="el-GR" dirty="0" smtClean="0"/>
              <a:t>τους αντίστοιχους τίτλους. </a:t>
            </a:r>
            <a:endParaRPr lang="el-GR" dirty="0"/>
          </a:p>
          <a:p>
            <a:endParaRPr lang="el-GR"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a:xfrm>
            <a:off x="304800" y="1554162"/>
            <a:ext cx="8339166" cy="4525963"/>
          </a:xfrm>
        </p:spPr>
        <p:txBody>
          <a:bodyPr/>
          <a:lstStyle/>
          <a:p>
            <a:pPr algn="ctr">
              <a:lnSpc>
                <a:spcPct val="150000"/>
              </a:lnSpc>
            </a:pPr>
            <a:r>
              <a:rPr lang="el-GR" dirty="0" smtClean="0"/>
              <a:t>Η πρώτη ομάδα παρουσίασε σε παντομίμα το τραγούδι “</a:t>
            </a:r>
            <a:r>
              <a:rPr lang="en-US" dirty="0" smtClean="0"/>
              <a:t>Don</a:t>
            </a:r>
            <a:r>
              <a:rPr lang="el-GR" dirty="0" smtClean="0"/>
              <a:t>’</a:t>
            </a:r>
            <a:r>
              <a:rPr lang="en-US" dirty="0" smtClean="0"/>
              <a:t>t </a:t>
            </a:r>
            <a:r>
              <a:rPr lang="en-US" dirty="0" err="1" smtClean="0"/>
              <a:t>wonna</a:t>
            </a:r>
            <a:r>
              <a:rPr lang="en-US" dirty="0" smtClean="0"/>
              <a:t> go home</a:t>
            </a:r>
            <a:r>
              <a:rPr lang="el-GR" dirty="0" smtClean="0"/>
              <a:t>” και την ταινία “</a:t>
            </a:r>
            <a:r>
              <a:rPr lang="en-US" dirty="0" smtClean="0"/>
              <a:t>Fast and furious</a:t>
            </a:r>
            <a:r>
              <a:rPr lang="el-GR" dirty="0" smtClean="0"/>
              <a:t>”, η τρίτη  το «Χέρια ψηλά» του Χατζηγιάννη και το    “ </a:t>
            </a:r>
            <a:r>
              <a:rPr lang="el-GR" dirty="0" err="1" smtClean="0"/>
              <a:t>Ταρζάν</a:t>
            </a:r>
            <a:r>
              <a:rPr lang="el-GR" dirty="0" smtClean="0"/>
              <a:t> ” και η τέταρτη το «Πετάω ψηλά» και την ταινία «</a:t>
            </a:r>
            <a:r>
              <a:rPr lang="en-US" dirty="0" err="1" smtClean="0"/>
              <a:t>Gozilla</a:t>
            </a:r>
            <a:r>
              <a:rPr lang="el-GR" dirty="0" smtClean="0"/>
              <a:t>».</a:t>
            </a:r>
            <a:endParaRPr lang="el-GR"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t>Β. ΒΩΒΟΣ </a:t>
            </a:r>
            <a:r>
              <a:rPr lang="el-GR" b="1" dirty="0"/>
              <a:t>ΚΙΝΗΜΑΤΟΓΡΑΦΟΣ</a:t>
            </a:r>
            <a:r>
              <a:rPr lang="el-GR" dirty="0"/>
              <a:t/>
            </a:r>
            <a:br>
              <a:rPr lang="el-GR" dirty="0"/>
            </a:br>
            <a:endParaRPr lang="el-GR" dirty="0"/>
          </a:p>
        </p:txBody>
      </p:sp>
      <p:sp>
        <p:nvSpPr>
          <p:cNvPr id="3" name="Content Placeholder 2"/>
          <p:cNvSpPr>
            <a:spLocks noGrp="1"/>
          </p:cNvSpPr>
          <p:nvPr>
            <p:ph idx="1"/>
          </p:nvPr>
        </p:nvSpPr>
        <p:spPr>
          <a:xfrm>
            <a:off x="304800" y="1142984"/>
            <a:ext cx="8267728" cy="5143536"/>
          </a:xfrm>
        </p:spPr>
        <p:txBody>
          <a:bodyPr>
            <a:normAutofit fontScale="92500"/>
          </a:bodyPr>
          <a:lstStyle/>
          <a:p>
            <a:pPr algn="ctr">
              <a:lnSpc>
                <a:spcPct val="150000"/>
              </a:lnSpc>
            </a:pPr>
            <a:r>
              <a:rPr lang="el-GR" dirty="0"/>
              <a:t>Ο όρος </a:t>
            </a:r>
            <a:r>
              <a:rPr lang="el-GR" b="1" dirty="0"/>
              <a:t>βουβός κινηματογράφος</a:t>
            </a:r>
            <a:r>
              <a:rPr lang="el-GR" dirty="0"/>
              <a:t> χρησιμοποιείται για να περιγράψει τις ταινίες (</a:t>
            </a:r>
            <a:r>
              <a:rPr lang="el-GR" b="1" dirty="0"/>
              <a:t>βουβές ταινίες</a:t>
            </a:r>
            <a:r>
              <a:rPr lang="el-GR" dirty="0"/>
              <a:t>) που δεν είχαν συγχρονισμένο ηχογραφημένο ήχο και πιο συγκεκριμένα δεν είχαν ηχητικούς διαλόγους. Στις βουβές ταινίες οι διάλογοι γίνονται μέσω παντομίμας και κάρτες τίτλων-διαλόγων. </a:t>
            </a:r>
          </a:p>
          <a:p>
            <a:endParaRPr lang="el-GR"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a:xfrm>
            <a:off x="304800" y="1554162"/>
            <a:ext cx="8339166" cy="4525963"/>
          </a:xfrm>
        </p:spPr>
        <p:txBody>
          <a:bodyPr/>
          <a:lstStyle/>
          <a:p>
            <a:pPr algn="ctr">
              <a:lnSpc>
                <a:spcPct val="150000"/>
              </a:lnSpc>
            </a:pPr>
            <a:r>
              <a:rPr lang="el-GR" dirty="0"/>
              <a:t>Οι ηθοποιοί βουβών ταινιών έδιναν μεγάλη έμφαση στη γλώσσα του σώματος και στις εκφράσεις του προσώπου τους έτσι ώστε το κοινό να καταλάβει καλύτερα τι αισθανόταν ο/η ηθοποιός.</a:t>
            </a:r>
          </a:p>
          <a:p>
            <a:endParaRPr lang="el-GR"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bwMode="auto">
          <a:xfrm>
            <a:off x="457200" y="122863"/>
            <a:ext cx="8229600"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sz="3200" b="1" dirty="0" smtClean="0"/>
              <a:t>ΤΣΑΡΛΙ ΤΣΑΠΛΙΝ</a:t>
            </a:r>
            <a:r>
              <a:rPr lang="el-GR" dirty="0"/>
              <a:t/>
            </a:r>
            <a:br>
              <a:rPr lang="el-GR" dirty="0"/>
            </a:br>
            <a:endParaRPr lang="el-GR" dirty="0"/>
          </a:p>
        </p:txBody>
      </p:sp>
      <p:pic>
        <p:nvPicPr>
          <p:cNvPr id="6" name="Εικόνα 4" descr="http://s.nbst.gr/files/1/2011/02/23/bobos.medium.jpg"/>
          <p:cNvPicPr>
            <a:picLocks noGrp="1"/>
          </p:cNvPicPr>
          <p:nvPr>
            <p:ph idx="1"/>
          </p:nvPr>
        </p:nvPicPr>
        <p:blipFill>
          <a:blip r:embed="rId2" cstate="print"/>
          <a:srcRect/>
          <a:stretch>
            <a:fillRect/>
          </a:stretch>
        </p:blipFill>
        <p:spPr bwMode="auto">
          <a:xfrm>
            <a:off x="971600" y="1340768"/>
            <a:ext cx="7560840" cy="504056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304800" y="1285860"/>
            <a:ext cx="8267728" cy="4794265"/>
          </a:xfrm>
        </p:spPr>
        <p:txBody>
          <a:bodyPr>
            <a:normAutofit fontScale="85000" lnSpcReduction="10000"/>
          </a:bodyPr>
          <a:lstStyle/>
          <a:p>
            <a:pPr algn="ctr">
              <a:lnSpc>
                <a:spcPct val="150000"/>
              </a:lnSpc>
            </a:pPr>
            <a:r>
              <a:rPr lang="el-GR" dirty="0"/>
              <a:t>Ο </a:t>
            </a:r>
            <a:r>
              <a:rPr lang="el-GR" b="1" dirty="0"/>
              <a:t>Σερ Τσαρλς Σπένσερ "Τσάρλι" Τσάπλιν </a:t>
            </a:r>
            <a:r>
              <a:rPr lang="el-GR" dirty="0"/>
              <a:t>από το 1912 ως το 1918 αξιοποίησε το ταλέντο του σε πολλές μικρές κωμωδίες του </a:t>
            </a:r>
            <a:r>
              <a:rPr lang="el-GR" dirty="0" smtClean="0"/>
              <a:t>βωβού</a:t>
            </a:r>
            <a:r>
              <a:rPr lang="el-GR" dirty="0"/>
              <a:t> κινηματογράφου, δημιουργώντας τον τύπο του Σαρλό. Ο ίδιος όχι μόνο πρωταγωνιστούσε, αλλά ήταν επίσης ο σεναριογράφος, σκηνοθέτης και συνθέτης της </a:t>
            </a:r>
            <a:r>
              <a:rPr lang="el-GR" dirty="0" smtClean="0"/>
              <a:t>μουσικής </a:t>
            </a:r>
            <a:r>
              <a:rPr lang="el-GR" dirty="0"/>
              <a:t>των ταινιών </a:t>
            </a:r>
            <a:r>
              <a:rPr lang="el-GR" dirty="0" smtClean="0"/>
              <a:t>του.</a:t>
            </a:r>
            <a:endParaRPr lang="el-GR" dirty="0"/>
          </a:p>
          <a:p>
            <a:endParaRPr lang="el-GR"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304800" y="1554162"/>
            <a:ext cx="8124852" cy="4525963"/>
          </a:xfrm>
        </p:spPr>
        <p:txBody>
          <a:bodyPr>
            <a:normAutofit fontScale="92500" lnSpcReduction="20000"/>
          </a:bodyPr>
          <a:lstStyle/>
          <a:p>
            <a:pPr algn="ctr">
              <a:lnSpc>
                <a:spcPct val="150000"/>
              </a:lnSpc>
            </a:pPr>
            <a:r>
              <a:rPr lang="el-GR" dirty="0" smtClean="0"/>
              <a:t>Η παγκόσμια καταξίωση ήρθε μέσα από τις μεγάλου μήκους ταινίες του, όπως οι </a:t>
            </a:r>
            <a:r>
              <a:rPr lang="el-GR" i="1" dirty="0" smtClean="0"/>
              <a:t>Μοντέρνοι καιροί, Ο Μεγάλος Δικτάτωρ, Τα φώτα της πόλης, Ο κύριος Βερντού</a:t>
            </a:r>
            <a:r>
              <a:rPr lang="el-GR" dirty="0" smtClean="0"/>
              <a:t> και άλλες, που τον κατέταξαν ανάμεσα στους σημαντικότερους δημιουργούς της έβδομης τέχνης.</a:t>
            </a:r>
            <a:endParaRPr lang="el-GR"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t>ΜΙΣΤΕΡ ΜΠΗΝ</a:t>
            </a:r>
            <a:r>
              <a:rPr lang="el-GR" dirty="0"/>
              <a:t/>
            </a:r>
            <a:br>
              <a:rPr lang="el-GR" dirty="0"/>
            </a:br>
            <a:endParaRPr lang="el-GR" dirty="0"/>
          </a:p>
        </p:txBody>
      </p:sp>
      <p:pic>
        <p:nvPicPr>
          <p:cNvPr id="4" name="Εικόνα 10" descr="http://www.peoplegreece.com/wp-content/uploads/2015/03/30/Rowan-Atkinson-as-Mr-Bean.jpg"/>
          <p:cNvPicPr>
            <a:picLocks noGrp="1"/>
          </p:cNvPicPr>
          <p:nvPr>
            <p:ph idx="1"/>
          </p:nvPr>
        </p:nvPicPr>
        <p:blipFill>
          <a:blip r:embed="rId2" cstate="print"/>
          <a:srcRect/>
          <a:stretch>
            <a:fillRect/>
          </a:stretch>
        </p:blipFill>
        <p:spPr bwMode="auto">
          <a:xfrm>
            <a:off x="755576" y="1268761"/>
            <a:ext cx="7560840" cy="504056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304800" y="1554162"/>
            <a:ext cx="8053414" cy="4525963"/>
          </a:xfrm>
        </p:spPr>
        <p:txBody>
          <a:bodyPr>
            <a:normAutofit fontScale="92500"/>
          </a:bodyPr>
          <a:lstStyle/>
          <a:p>
            <a:pPr algn="ctr">
              <a:lnSpc>
                <a:spcPct val="150000"/>
              </a:lnSpc>
            </a:pPr>
            <a:r>
              <a:rPr lang="el-GR" dirty="0"/>
              <a:t>Ο Μίστερ Μπην ήταν μια Βρετανική κωμική τηλεοπτική σειρά 14 ημίωρων επεισοδίων, στην οποία πρωταγωνιστούσε ο Ρόουαν Άτκινσον. </a:t>
            </a:r>
            <a:r>
              <a:rPr lang="el-GR" dirty="0" smtClean="0"/>
              <a:t>Το </a:t>
            </a:r>
            <a:r>
              <a:rPr lang="el-GR" dirty="0"/>
              <a:t>πρώτο επεισόδιο μεταδόθηκε στις 1 Ιανουαρίου 1990 και το τελευταίο στις 31 Οκτωβρίου 1995.</a:t>
            </a:r>
          </a:p>
          <a:p>
            <a:endParaRPr lang="el-GR"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1357298"/>
            <a:ext cx="7972452" cy="5500702"/>
          </a:xfrm>
        </p:spPr>
        <p:txBody>
          <a:bodyPr>
            <a:normAutofit fontScale="77500" lnSpcReduction="20000"/>
          </a:bodyPr>
          <a:lstStyle/>
          <a:p>
            <a:pPr algn="just">
              <a:lnSpc>
                <a:spcPct val="160000"/>
              </a:lnSpc>
            </a:pPr>
            <a:r>
              <a:rPr lang="el-GR" sz="4000" dirty="0"/>
              <a:t>Ο Ρόουαν Άτκινσον είναι χαρακτηριστικός στη σειρά αυτή για την εκφραστικότητά του και τις ευφυείς επινοήσεις αστείων. Σε κάποια επεισόδια συμπρωταγωνιστεί ένα πάνινο αρκουδάκι, το οποίο ο Μίστερ Μπην νομίζει ότι είναι ζωντανό.</a:t>
            </a:r>
          </a:p>
          <a:p>
            <a:pPr>
              <a:buNone/>
            </a:pPr>
            <a:r>
              <a:rPr lang="el-GR" dirty="0" smtClean="0"/>
              <a:t>                                                        (</a:t>
            </a:r>
            <a:r>
              <a:rPr lang="el-GR" dirty="0"/>
              <a:t>από την ομάδα Β΄)</a:t>
            </a:r>
          </a:p>
          <a:p>
            <a:endParaRPr lang="el-GR"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7668344" y="332654"/>
            <a:ext cx="720080" cy="45719"/>
          </a:xfrm>
        </p:spPr>
        <p:txBody>
          <a:bodyPr>
            <a:normAutofit fontScale="90000"/>
          </a:bodyPr>
          <a:lstStyle/>
          <a:p>
            <a:endParaRPr lang="el-GR" dirty="0"/>
          </a:p>
        </p:txBody>
      </p:sp>
      <p:sp>
        <p:nvSpPr>
          <p:cNvPr id="3" name="Content Placeholder 2"/>
          <p:cNvSpPr>
            <a:spLocks noGrp="1"/>
          </p:cNvSpPr>
          <p:nvPr>
            <p:ph idx="1"/>
          </p:nvPr>
        </p:nvSpPr>
        <p:spPr>
          <a:xfrm>
            <a:off x="457200" y="404664"/>
            <a:ext cx="8229600" cy="6192688"/>
          </a:xfrm>
        </p:spPr>
        <p:txBody>
          <a:bodyPr>
            <a:normAutofit fontScale="47500" lnSpcReduction="20000"/>
          </a:bodyPr>
          <a:lstStyle/>
          <a:p>
            <a:pPr>
              <a:buNone/>
            </a:pPr>
            <a:r>
              <a:rPr lang="el-GR" b="1" dirty="0"/>
              <a:t>ΜΑΘΗΤΕΣ ΑΝΑ ΟΜΑΔΕΣ:</a:t>
            </a:r>
            <a:endParaRPr lang="el-GR" dirty="0"/>
          </a:p>
          <a:p>
            <a:pPr>
              <a:buNone/>
            </a:pPr>
            <a:r>
              <a:rPr lang="el-GR" dirty="0"/>
              <a:t>                   </a:t>
            </a:r>
            <a:r>
              <a:rPr lang="en-US" dirty="0"/>
              <a:t> </a:t>
            </a:r>
            <a:r>
              <a:rPr lang="en-US" dirty="0" smtClean="0"/>
              <a:t> </a:t>
            </a:r>
          </a:p>
          <a:p>
            <a:pPr>
              <a:buNone/>
            </a:pPr>
            <a:endParaRPr lang="en-US" dirty="0" smtClean="0"/>
          </a:p>
          <a:p>
            <a:pPr>
              <a:buNone/>
            </a:pPr>
            <a:r>
              <a:rPr lang="en-US" dirty="0" smtClean="0"/>
              <a:t>                   </a:t>
            </a:r>
            <a:r>
              <a:rPr lang="el-GR" dirty="0" smtClean="0"/>
              <a:t> </a:t>
            </a:r>
            <a:r>
              <a:rPr lang="el-GR" dirty="0"/>
              <a:t>Βελουχάκης Ιωάννης</a:t>
            </a:r>
          </a:p>
          <a:p>
            <a:pPr>
              <a:buNone/>
            </a:pPr>
            <a:r>
              <a:rPr lang="el-GR" u="sng" dirty="0"/>
              <a:t>Α΄ ομάδα:</a:t>
            </a:r>
            <a:r>
              <a:rPr lang="el-GR" dirty="0"/>
              <a:t>    Ντιμιτρόφ Νίνο</a:t>
            </a:r>
          </a:p>
          <a:p>
            <a:pPr>
              <a:buNone/>
            </a:pPr>
            <a:r>
              <a:rPr lang="el-GR" dirty="0"/>
              <a:t>                </a:t>
            </a:r>
            <a:r>
              <a:rPr lang="en-US" dirty="0" smtClean="0"/>
              <a:t>  </a:t>
            </a:r>
            <a:r>
              <a:rPr lang="el-GR" dirty="0" smtClean="0"/>
              <a:t>  </a:t>
            </a:r>
            <a:r>
              <a:rPr lang="el-GR" dirty="0"/>
              <a:t>Ντουράκης Εμμανουήλ-Ευάγγελος</a:t>
            </a:r>
          </a:p>
          <a:p>
            <a:pPr>
              <a:buNone/>
            </a:pPr>
            <a:r>
              <a:rPr lang="el-GR" dirty="0"/>
              <a:t>                  </a:t>
            </a:r>
          </a:p>
          <a:p>
            <a:pPr>
              <a:buNone/>
            </a:pPr>
            <a:r>
              <a:rPr lang="el-GR" dirty="0"/>
              <a:t>                  </a:t>
            </a:r>
            <a:r>
              <a:rPr lang="en-US" dirty="0" smtClean="0"/>
              <a:t>  </a:t>
            </a:r>
            <a:r>
              <a:rPr lang="el-GR" dirty="0" smtClean="0"/>
              <a:t> </a:t>
            </a:r>
            <a:r>
              <a:rPr lang="el-GR" dirty="0"/>
              <a:t>Γιαννάκος Παναγιώτης</a:t>
            </a:r>
          </a:p>
          <a:p>
            <a:pPr>
              <a:buNone/>
            </a:pPr>
            <a:r>
              <a:rPr lang="el-GR" u="sng" dirty="0"/>
              <a:t>Β΄ ομάδα:</a:t>
            </a:r>
            <a:r>
              <a:rPr lang="el-GR" dirty="0"/>
              <a:t>     Καλαθάκη Κρυστάλλη </a:t>
            </a:r>
          </a:p>
          <a:p>
            <a:pPr>
              <a:buNone/>
            </a:pPr>
            <a:r>
              <a:rPr lang="el-GR" dirty="0" smtClean="0"/>
              <a:t>                   </a:t>
            </a:r>
            <a:r>
              <a:rPr lang="en-US" dirty="0" smtClean="0"/>
              <a:t> </a:t>
            </a:r>
            <a:r>
              <a:rPr lang="el-GR" dirty="0" smtClean="0"/>
              <a:t> </a:t>
            </a:r>
            <a:r>
              <a:rPr lang="el-GR" dirty="0"/>
              <a:t>Κοτίλι Άνντι</a:t>
            </a:r>
          </a:p>
          <a:p>
            <a:endParaRPr lang="el-GR" dirty="0"/>
          </a:p>
          <a:p>
            <a:pPr>
              <a:buNone/>
            </a:pPr>
            <a:r>
              <a:rPr lang="el-GR" dirty="0"/>
              <a:t>                   </a:t>
            </a:r>
            <a:r>
              <a:rPr lang="en-US" dirty="0" smtClean="0"/>
              <a:t> </a:t>
            </a:r>
            <a:r>
              <a:rPr lang="el-GR" dirty="0" smtClean="0"/>
              <a:t> </a:t>
            </a:r>
            <a:r>
              <a:rPr lang="el-GR" dirty="0" err="1" smtClean="0"/>
              <a:t>Δαγαλάκης</a:t>
            </a:r>
            <a:r>
              <a:rPr lang="el-GR" dirty="0" smtClean="0"/>
              <a:t> </a:t>
            </a:r>
            <a:r>
              <a:rPr lang="el-GR" dirty="0"/>
              <a:t>Νικόλαος</a:t>
            </a:r>
          </a:p>
          <a:p>
            <a:pPr>
              <a:buNone/>
            </a:pPr>
            <a:r>
              <a:rPr lang="el-GR" u="sng" dirty="0"/>
              <a:t>Γ΄ ομάδα:</a:t>
            </a:r>
            <a:r>
              <a:rPr lang="el-GR" dirty="0"/>
              <a:t>    </a:t>
            </a:r>
            <a:r>
              <a:rPr lang="en-US" dirty="0" smtClean="0"/>
              <a:t>  </a:t>
            </a:r>
            <a:r>
              <a:rPr lang="el-GR" dirty="0" smtClean="0"/>
              <a:t>Λώλος </a:t>
            </a:r>
            <a:r>
              <a:rPr lang="el-GR" dirty="0"/>
              <a:t>Παναγιώτης</a:t>
            </a:r>
          </a:p>
          <a:p>
            <a:pPr>
              <a:buNone/>
            </a:pPr>
            <a:r>
              <a:rPr lang="el-GR" dirty="0"/>
              <a:t>                     Ουσταμανωλάκης Γεώργιος</a:t>
            </a:r>
          </a:p>
          <a:p>
            <a:pPr>
              <a:buNone/>
            </a:pPr>
            <a:r>
              <a:rPr lang="el-GR" dirty="0"/>
              <a:t>                     Σαββάκη Ελένη-Άννα</a:t>
            </a:r>
          </a:p>
          <a:p>
            <a:pPr>
              <a:buNone/>
            </a:pPr>
            <a:r>
              <a:rPr lang="el-GR" dirty="0"/>
              <a:t> </a:t>
            </a:r>
            <a:endParaRPr lang="en-US" dirty="0" smtClean="0"/>
          </a:p>
          <a:p>
            <a:pPr>
              <a:buNone/>
            </a:pPr>
            <a:r>
              <a:rPr lang="en-US" dirty="0" smtClean="0"/>
              <a:t>                      </a:t>
            </a:r>
            <a:r>
              <a:rPr lang="el-GR" dirty="0" err="1" smtClean="0"/>
              <a:t>Κατσουλάκης</a:t>
            </a:r>
            <a:r>
              <a:rPr lang="el-GR" dirty="0" smtClean="0"/>
              <a:t> Ιωσήφ</a:t>
            </a:r>
            <a:endParaRPr lang="en-US" dirty="0" smtClean="0"/>
          </a:p>
          <a:p>
            <a:pPr>
              <a:buNone/>
            </a:pPr>
            <a:r>
              <a:rPr lang="el-GR" u="sng" dirty="0" smtClean="0"/>
              <a:t>Δ΄ ομάδα:</a:t>
            </a:r>
            <a:r>
              <a:rPr lang="en-US" dirty="0" smtClean="0"/>
              <a:t>      </a:t>
            </a:r>
            <a:r>
              <a:rPr lang="el-GR" dirty="0" err="1" smtClean="0"/>
              <a:t>Κορνιλάκης</a:t>
            </a:r>
            <a:r>
              <a:rPr lang="el-GR" dirty="0" smtClean="0"/>
              <a:t> </a:t>
            </a:r>
            <a:r>
              <a:rPr lang="el-GR" dirty="0"/>
              <a:t>Νικόλαος</a:t>
            </a:r>
          </a:p>
          <a:p>
            <a:pPr>
              <a:buNone/>
            </a:pPr>
            <a:r>
              <a:rPr lang="el-GR" dirty="0"/>
              <a:t>         </a:t>
            </a:r>
            <a:r>
              <a:rPr lang="el-GR" dirty="0" smtClean="0"/>
              <a:t>            </a:t>
            </a:r>
            <a:r>
              <a:rPr lang="en-US" dirty="0" smtClean="0"/>
              <a:t> </a:t>
            </a:r>
            <a:r>
              <a:rPr lang="el-GR" dirty="0" smtClean="0"/>
              <a:t>Μπαντουβέρης </a:t>
            </a:r>
            <a:r>
              <a:rPr lang="el-GR" dirty="0"/>
              <a:t>Σταύρος</a:t>
            </a:r>
          </a:p>
          <a:p>
            <a:pPr>
              <a:buNone/>
            </a:pPr>
            <a:r>
              <a:rPr lang="el-GR" dirty="0"/>
              <a:t>                     </a:t>
            </a:r>
            <a:r>
              <a:rPr lang="en-US" dirty="0" smtClean="0"/>
              <a:t> </a:t>
            </a:r>
            <a:r>
              <a:rPr lang="el-GR" dirty="0" smtClean="0"/>
              <a:t>Πιτσάκης </a:t>
            </a:r>
            <a:r>
              <a:rPr lang="el-GR" dirty="0"/>
              <a:t>Νικόλαος</a:t>
            </a:r>
          </a:p>
          <a:p>
            <a:pPr>
              <a:buNone/>
            </a:pPr>
            <a:r>
              <a:rPr lang="el-GR" dirty="0"/>
              <a:t> </a:t>
            </a:r>
          </a:p>
          <a:p>
            <a:pPr>
              <a:buNone/>
            </a:pPr>
            <a:r>
              <a:rPr lang="el-GR" dirty="0"/>
              <a:t> </a:t>
            </a:r>
            <a:endParaRPr lang="en-US" dirty="0" smtClean="0"/>
          </a:p>
          <a:p>
            <a:pPr>
              <a:buNone/>
            </a:pPr>
            <a:endParaRPr lang="el-GR" dirty="0"/>
          </a:p>
          <a:p>
            <a:pPr>
              <a:buNone/>
            </a:pPr>
            <a:r>
              <a:rPr lang="el-GR" b="1" dirty="0"/>
              <a:t>Υπεύθυνη καθηγήτρια:</a:t>
            </a:r>
            <a:endParaRPr lang="el-GR" dirty="0"/>
          </a:p>
          <a:p>
            <a:pPr>
              <a:buNone/>
            </a:pPr>
            <a:r>
              <a:rPr lang="el-GR" dirty="0"/>
              <a:t>Ζωγραφιστού Ευσεβία-Άννα (ΠΕ07)</a:t>
            </a:r>
          </a:p>
        </p:txBody>
      </p:sp>
    </p:spTree>
  </p:cSld>
  <p:clrMapOvr>
    <a:masterClrMapping/>
  </p:clrMapOvr>
  <p:transition>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435280" cy="1080120"/>
          </a:xfrm>
        </p:spPr>
        <p:txBody>
          <a:bodyPr>
            <a:normAutofit fontScale="90000"/>
          </a:bodyPr>
          <a:lstStyle/>
          <a:p>
            <a:r>
              <a:rPr lang="el-GR" sz="4000" b="1" dirty="0"/>
              <a:t>Η </a:t>
            </a:r>
            <a:r>
              <a:rPr lang="el-GR" sz="4000" b="1" dirty="0" err="1" smtClean="0"/>
              <a:t>γλΩσσα</a:t>
            </a:r>
            <a:r>
              <a:rPr lang="el-GR" sz="4000" b="1" dirty="0" smtClean="0"/>
              <a:t> </a:t>
            </a:r>
            <a:r>
              <a:rPr lang="el-GR" sz="4000" b="1" dirty="0"/>
              <a:t>του </a:t>
            </a:r>
            <a:r>
              <a:rPr lang="el-GR" sz="4000" b="1" dirty="0" err="1" smtClean="0"/>
              <a:t>σΩματοΣ</a:t>
            </a:r>
            <a:r>
              <a:rPr lang="el-GR" sz="4000" b="1" dirty="0" smtClean="0"/>
              <a:t> </a:t>
            </a:r>
            <a:r>
              <a:rPr lang="el-GR" sz="4000" b="1" dirty="0"/>
              <a:t>στη </a:t>
            </a:r>
            <a:r>
              <a:rPr lang="el-GR" sz="4000" b="1" dirty="0" err="1" smtClean="0"/>
              <a:t>ζωγραφικΗ</a:t>
            </a:r>
            <a:r>
              <a:rPr lang="el-GR" dirty="0"/>
              <a:t/>
            </a:r>
            <a:br>
              <a:rPr lang="el-GR" dirty="0"/>
            </a:br>
            <a:endParaRPr lang="el-GR" dirty="0"/>
          </a:p>
        </p:txBody>
      </p:sp>
      <p:sp>
        <p:nvSpPr>
          <p:cNvPr id="3" name="Content Placeholder 2"/>
          <p:cNvSpPr>
            <a:spLocks noGrp="1"/>
          </p:cNvSpPr>
          <p:nvPr>
            <p:ph idx="1"/>
          </p:nvPr>
        </p:nvSpPr>
        <p:spPr>
          <a:xfrm>
            <a:off x="251520" y="1214422"/>
            <a:ext cx="4749108" cy="5643578"/>
          </a:xfrm>
        </p:spPr>
        <p:txBody>
          <a:bodyPr>
            <a:normAutofit fontScale="70000" lnSpcReduction="20000"/>
          </a:bodyPr>
          <a:lstStyle/>
          <a:p>
            <a:pPr>
              <a:buNone/>
            </a:pPr>
            <a:r>
              <a:rPr lang="el-GR" b="1" dirty="0"/>
              <a:t> </a:t>
            </a:r>
            <a:r>
              <a:rPr lang="el-GR" b="1" dirty="0" smtClean="0"/>
              <a:t>                    </a:t>
            </a:r>
            <a:r>
              <a:rPr lang="el-GR" sz="4600" b="1" u="sng" dirty="0" smtClean="0">
                <a:latin typeface="+mj-lt"/>
              </a:rPr>
              <a:t>ΜΟΝΑ</a:t>
            </a:r>
            <a:r>
              <a:rPr lang="el-GR" sz="4600" b="1" u="sng" dirty="0" smtClean="0"/>
              <a:t> </a:t>
            </a:r>
            <a:r>
              <a:rPr lang="el-GR" sz="4600" b="1" u="sng" dirty="0" smtClean="0">
                <a:latin typeface="+mj-lt"/>
              </a:rPr>
              <a:t>ΛΙΖΑ</a:t>
            </a:r>
            <a:endParaRPr lang="el-GR" sz="4600" u="sng" dirty="0">
              <a:latin typeface="+mj-lt"/>
            </a:endParaRPr>
          </a:p>
          <a:p>
            <a:pPr algn="just">
              <a:lnSpc>
                <a:spcPct val="160000"/>
              </a:lnSpc>
            </a:pPr>
            <a:r>
              <a:rPr lang="el-GR" dirty="0" smtClean="0"/>
              <a:t>Η </a:t>
            </a:r>
            <a:r>
              <a:rPr lang="el-GR" b="1" dirty="0"/>
              <a:t>Μόνα Λίζα</a:t>
            </a:r>
            <a:r>
              <a:rPr lang="el-GR" dirty="0"/>
              <a:t> (γνωστή και ως </a:t>
            </a:r>
            <a:r>
              <a:rPr lang="el-GR" b="1" dirty="0"/>
              <a:t>Τζιοκόντα</a:t>
            </a:r>
            <a:r>
              <a:rPr lang="el-GR" dirty="0"/>
              <a:t>, ή </a:t>
            </a:r>
            <a:r>
              <a:rPr lang="el-GR" b="1" dirty="0"/>
              <a:t>Πορτραίτο της Λίζα Γκεραρντίνι</a:t>
            </a:r>
            <a:r>
              <a:rPr lang="el-GR" dirty="0"/>
              <a:t>, συζύγου του Φρανσέσκο ντελ Τζιοκόντο) είναι προσωπογραφία που ζωγράφισε ο </a:t>
            </a:r>
            <a:r>
              <a:rPr lang="el-GR" dirty="0" smtClean="0"/>
              <a:t>Ιταλός καλλιτέχνης </a:t>
            </a:r>
            <a:r>
              <a:rPr lang="el-GR" dirty="0"/>
              <a:t>Λεονάρντο ντα Βίντσι. Πρόκειται για ελαιογραφία σε ξύλο λεύκης, που ολοκληρώθηκε μέσα στη χρονική περίοδο </a:t>
            </a:r>
            <a:r>
              <a:rPr lang="el-GR" dirty="0" smtClean="0"/>
              <a:t>1503-1519. </a:t>
            </a:r>
            <a:endParaRPr lang="el-GR" dirty="0"/>
          </a:p>
        </p:txBody>
      </p:sp>
      <p:pic>
        <p:nvPicPr>
          <p:cNvPr id="4" name="Εικόνα 1" descr="https://upload.wikimedia.org/wikipedia/commons/thumb/e/ec/Mona_Lisa%2C_by_Leonardo_da_Vinci%2C_from_C2RMF_retouched.jpg/250px-Mona_Lisa%2C_by_Leonardo_da_Vinci%2C_from_C2RMF_retouched.jpg"/>
          <p:cNvPicPr/>
          <p:nvPr/>
        </p:nvPicPr>
        <p:blipFill>
          <a:blip r:embed="rId2" cstate="print"/>
          <a:srcRect/>
          <a:stretch>
            <a:fillRect/>
          </a:stretch>
        </p:blipFill>
        <p:spPr bwMode="auto">
          <a:xfrm>
            <a:off x="5004048" y="1285860"/>
            <a:ext cx="3711356" cy="557214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a:xfrm>
            <a:off x="457200" y="1357298"/>
            <a:ext cx="8115328" cy="5500702"/>
          </a:xfrm>
        </p:spPr>
        <p:txBody>
          <a:bodyPr>
            <a:normAutofit fontScale="92500" lnSpcReduction="20000"/>
          </a:bodyPr>
          <a:lstStyle/>
          <a:p>
            <a:pPr algn="ctr">
              <a:lnSpc>
                <a:spcPct val="150000"/>
              </a:lnSpc>
            </a:pPr>
            <a:r>
              <a:rPr lang="el-GR" dirty="0" smtClean="0"/>
              <a:t>Ο πίνακας εκτίθεται στο </a:t>
            </a:r>
            <a:r>
              <a:rPr lang="el-GR" u="sng" dirty="0">
                <a:hlinkClick r:id="rId2" tooltip="Μουσείο του Λούβρου"/>
              </a:rPr>
              <a:t>Μουσείο του </a:t>
            </a:r>
            <a:r>
              <a:rPr lang="el-GR" dirty="0">
                <a:solidFill>
                  <a:schemeClr val="tx1"/>
                </a:solidFill>
                <a:hlinkClick r:id="rId2" tooltip="Μουσείο του Λούβρου"/>
              </a:rPr>
              <a:t>Λούβρου</a:t>
            </a:r>
            <a:r>
              <a:rPr lang="el-GR" dirty="0">
                <a:solidFill>
                  <a:schemeClr val="tx1"/>
                </a:solidFill>
              </a:rPr>
              <a:t>, </a:t>
            </a:r>
            <a:r>
              <a:rPr lang="el-GR" dirty="0"/>
              <a:t>στο </a:t>
            </a:r>
            <a:r>
              <a:rPr lang="el-GR" u="sng" dirty="0" smtClean="0">
                <a:hlinkClick r:id="rId3" tooltip="Παρίσι"/>
              </a:rPr>
              <a:t>Παρίσι</a:t>
            </a:r>
            <a:r>
              <a:rPr lang="el-GR" u="sng" dirty="0" smtClean="0"/>
              <a:t>.</a:t>
            </a:r>
            <a:r>
              <a:rPr lang="el-GR" dirty="0" smtClean="0"/>
              <a:t> Η </a:t>
            </a:r>
            <a:r>
              <a:rPr lang="el-GR" dirty="0"/>
              <a:t>έκφραση του προσώπου της </a:t>
            </a:r>
            <a:r>
              <a:rPr lang="el-GR" dirty="0" smtClean="0"/>
              <a:t>Μόνα Λίζα χαρακτηρίζεται </a:t>
            </a:r>
            <a:r>
              <a:rPr lang="el-GR" dirty="0"/>
              <a:t>συχνά ως αινιγματική. O </a:t>
            </a:r>
            <a:r>
              <a:rPr lang="el-GR" dirty="0">
                <a:hlinkClick r:id="rId4" tooltip="Σίγκμουντ Φρόυντ"/>
              </a:rPr>
              <a:t>Σίγκμουντ Φρόυντ</a:t>
            </a:r>
            <a:r>
              <a:rPr lang="el-GR" dirty="0"/>
              <a:t> πίστευε πως το περιώνυμο μειδίαμα της Μόνα Λίζα ήταν αποτέλεσμα ανάκλησης ανάμνησης της μητέρας του Λεονάρντο</a:t>
            </a:r>
            <a:r>
              <a:rPr lang="el-GR" dirty="0" smtClean="0"/>
              <a:t>.                </a:t>
            </a:r>
          </a:p>
          <a:p>
            <a:pPr>
              <a:buNone/>
            </a:pPr>
            <a:r>
              <a:rPr lang="el-GR" dirty="0" smtClean="0"/>
              <a:t>                                        </a:t>
            </a:r>
            <a:r>
              <a:rPr lang="el-GR" dirty="0"/>
              <a:t>(από την ομάδα Δ΄)</a:t>
            </a:r>
          </a:p>
          <a:p>
            <a:pPr>
              <a:buNone/>
            </a:pPr>
            <a:r>
              <a:rPr lang="el-GR" dirty="0" smtClean="0"/>
              <a:t> </a:t>
            </a:r>
            <a:endParaRPr lang="el-GR" dirty="0"/>
          </a:p>
          <a:p>
            <a:endParaRPr lang="el-GR"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b="1" u="sng" dirty="0"/>
              <a:t>Η </a:t>
            </a:r>
            <a:r>
              <a:rPr lang="el-GR" b="1" u="sng" dirty="0" err="1" smtClean="0"/>
              <a:t>ΚραυΓΗ</a:t>
            </a:r>
            <a:r>
              <a:rPr lang="el-GR" dirty="0"/>
              <a:t/>
            </a:r>
            <a:br>
              <a:rPr lang="el-GR" dirty="0"/>
            </a:br>
            <a:endParaRPr lang="el-GR" dirty="0"/>
          </a:p>
        </p:txBody>
      </p:sp>
      <p:pic>
        <p:nvPicPr>
          <p:cNvPr id="4" name="Εικόνα 10" descr="https://upload.wikimedia.org/wikipedia/commons/thumb/9/9d/The_Scream_by_Edvard_Munch,_1893_-_Nasjonalgalleriet.png/220px-The_Scream_by_Edvard_Munch,_1893_-_Nasjonalgalleriet.png"/>
          <p:cNvPicPr>
            <a:picLocks noGrp="1"/>
          </p:cNvPicPr>
          <p:nvPr>
            <p:ph idx="1"/>
          </p:nvPr>
        </p:nvPicPr>
        <p:blipFill>
          <a:blip r:embed="rId2" cstate="print"/>
          <a:srcRect/>
          <a:stretch>
            <a:fillRect/>
          </a:stretch>
        </p:blipFill>
        <p:spPr bwMode="auto">
          <a:xfrm>
            <a:off x="1043608" y="1214422"/>
            <a:ext cx="7200800" cy="538292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304800" y="1554162"/>
            <a:ext cx="8267728" cy="4525963"/>
          </a:xfrm>
        </p:spPr>
        <p:txBody>
          <a:bodyPr>
            <a:normAutofit fontScale="85000" lnSpcReduction="20000"/>
          </a:bodyPr>
          <a:lstStyle/>
          <a:p>
            <a:pPr algn="ctr">
              <a:lnSpc>
                <a:spcPct val="150000"/>
              </a:lnSpc>
            </a:pPr>
            <a:r>
              <a:rPr lang="el-GR" b="1" dirty="0"/>
              <a:t>Η Κραυγή</a:t>
            </a:r>
            <a:r>
              <a:rPr lang="el-GR" dirty="0"/>
              <a:t> (</a:t>
            </a:r>
            <a:r>
              <a:rPr lang="el-GR" u="sng" dirty="0">
                <a:hlinkClick r:id="rId2" tooltip="Νορβηγικά"/>
              </a:rPr>
              <a:t>Νορβηγικά</a:t>
            </a:r>
            <a:r>
              <a:rPr lang="el-GR" dirty="0"/>
              <a:t>: </a:t>
            </a:r>
            <a:r>
              <a:rPr lang="el-GR" b="1" i="1" dirty="0"/>
              <a:t>Skrik</a:t>
            </a:r>
            <a:r>
              <a:rPr lang="el-GR" dirty="0"/>
              <a:t>, 1893 και 1910) είναι μία σειρά από </a:t>
            </a:r>
            <a:r>
              <a:rPr lang="el-GR" u="sng" dirty="0">
                <a:hlinkClick r:id="rId3" tooltip="Εξπρεσιονισμός"/>
              </a:rPr>
              <a:t>εξπρεσιονιστικούς</a:t>
            </a:r>
            <a:r>
              <a:rPr lang="el-GR" dirty="0"/>
              <a:t> ζωγραφικούς πίνακες του </a:t>
            </a:r>
            <a:r>
              <a:rPr lang="el-GR" u="sng" dirty="0">
                <a:hlinkClick r:id="rId4" tooltip="Νορβηγία"/>
              </a:rPr>
              <a:t>Νορβηγού</a:t>
            </a:r>
            <a:r>
              <a:rPr lang="el-GR" dirty="0"/>
              <a:t> </a:t>
            </a:r>
            <a:r>
              <a:rPr lang="el-GR" u="sng" dirty="0">
                <a:hlinkClick r:id="rId5" tooltip="Έντβαρτ Μουνκ"/>
              </a:rPr>
              <a:t>Έντβαρτ Μουνκ</a:t>
            </a:r>
            <a:r>
              <a:rPr lang="el-GR" dirty="0"/>
              <a:t> (</a:t>
            </a:r>
            <a:r>
              <a:rPr lang="el-GR" i="1" dirty="0"/>
              <a:t>Edvard Munch</a:t>
            </a:r>
            <a:r>
              <a:rPr lang="el-GR" dirty="0"/>
              <a:t>), που απεικονίζει μια αγωνιούσα μορφή με φόντο ουρανό σε χρώμα κόκκινο του αίματος. Θεωρείται από μερικούς πως συμβολίζει το ανθρώπινο είδος κάτω από τη συντριβή του υπαρξιακού </a:t>
            </a:r>
            <a:r>
              <a:rPr lang="el-GR" dirty="0" smtClean="0"/>
              <a:t>τρόμου.</a:t>
            </a:r>
            <a:endParaRPr lang="el-GR"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304800" y="1554162"/>
            <a:ext cx="8410604" cy="4525963"/>
          </a:xfrm>
        </p:spPr>
        <p:txBody>
          <a:bodyPr>
            <a:normAutofit fontScale="92500" lnSpcReduction="10000"/>
          </a:bodyPr>
          <a:lstStyle/>
          <a:p>
            <a:pPr algn="ctr">
              <a:lnSpc>
                <a:spcPct val="150000"/>
              </a:lnSpc>
            </a:pPr>
            <a:r>
              <a:rPr lang="el-GR" dirty="0"/>
              <a:t>Το τοπίο στο υπόβαθρο είναι το </a:t>
            </a:r>
            <a:r>
              <a:rPr lang="el-GR" u="sng" dirty="0" err="1" smtClean="0">
                <a:hlinkClick r:id="rId2" tooltip="Οσλοφγιόρντ (δεν έχει γραφτεί ακόμα)"/>
              </a:rPr>
              <a:t>Οσλοφγιόρντ</a:t>
            </a:r>
            <a:r>
              <a:rPr lang="el-GR" dirty="0" smtClean="0"/>
              <a:t>, στο </a:t>
            </a:r>
            <a:r>
              <a:rPr lang="el-GR" u="sng" dirty="0">
                <a:hlinkClick r:id="rId3" tooltip="Όσλο"/>
              </a:rPr>
              <a:t>Όσλο</a:t>
            </a:r>
            <a:r>
              <a:rPr lang="el-GR" dirty="0"/>
              <a:t> της </a:t>
            </a:r>
            <a:r>
              <a:rPr lang="el-GR" u="sng" dirty="0">
                <a:hlinkClick r:id="rId4" tooltip="Νορβηγία"/>
              </a:rPr>
              <a:t>Νορβηγίας</a:t>
            </a:r>
            <a:r>
              <a:rPr lang="el-GR" dirty="0"/>
              <a:t>. Ο Μουνκ δημιούργησε διάφορες εκδοχές της Κραυγής με διάφορα μέσα. Ο αρχικός Γερμανικός τίτλος που δόθηκε στον πίνακα από τον Μουνκ ήταν “</a:t>
            </a:r>
            <a:r>
              <a:rPr lang="el-GR" i="1" dirty="0"/>
              <a:t>Der Schrei der Natur”</a:t>
            </a:r>
            <a:r>
              <a:rPr lang="el-GR" dirty="0"/>
              <a:t> (</a:t>
            </a:r>
            <a:r>
              <a:rPr lang="el-GR" i="1" dirty="0"/>
              <a:t>Ο Λυγμός της Φύσης</a:t>
            </a:r>
            <a:r>
              <a:rPr lang="el-GR" dirty="0"/>
              <a:t>).</a:t>
            </a:r>
          </a:p>
          <a:p>
            <a:pPr>
              <a:buNone/>
            </a:pPr>
            <a:r>
              <a:rPr lang="el-GR" dirty="0" smtClean="0"/>
              <a:t>                                            (</a:t>
            </a:r>
            <a:r>
              <a:rPr lang="el-GR" dirty="0"/>
              <a:t>από την ομάδα </a:t>
            </a:r>
            <a:r>
              <a:rPr lang="el-GR" dirty="0" smtClean="0"/>
              <a:t>Γ΄)</a:t>
            </a:r>
            <a:endParaRPr lang="el-GR" dirty="0"/>
          </a:p>
          <a:p>
            <a:endParaRPr lang="el-GR"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b="1" u="sng" dirty="0" err="1" smtClean="0"/>
              <a:t>ΓκερνΙκα</a:t>
            </a:r>
            <a:r>
              <a:rPr lang="el-GR" dirty="0"/>
              <a:t/>
            </a:r>
            <a:br>
              <a:rPr lang="el-GR" dirty="0"/>
            </a:br>
            <a:endParaRPr lang="el-GR" dirty="0"/>
          </a:p>
        </p:txBody>
      </p:sp>
      <p:pic>
        <p:nvPicPr>
          <p:cNvPr id="4" name="Εικόνα 1" descr="PicassoGuernica.jpg"/>
          <p:cNvPicPr>
            <a:picLocks noGrp="1"/>
          </p:cNvPicPr>
          <p:nvPr>
            <p:ph idx="1"/>
          </p:nvPr>
        </p:nvPicPr>
        <p:blipFill>
          <a:blip r:embed="rId2" cstate="print"/>
          <a:srcRect/>
          <a:stretch>
            <a:fillRect/>
          </a:stretch>
        </p:blipFill>
        <p:spPr bwMode="auto">
          <a:xfrm>
            <a:off x="827584" y="1268760"/>
            <a:ext cx="7560840" cy="475252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304800" y="1428736"/>
            <a:ext cx="8196290" cy="4651389"/>
          </a:xfrm>
        </p:spPr>
        <p:txBody>
          <a:bodyPr>
            <a:noAutofit/>
          </a:bodyPr>
          <a:lstStyle/>
          <a:p>
            <a:pPr algn="ctr">
              <a:lnSpc>
                <a:spcPct val="170000"/>
              </a:lnSpc>
            </a:pPr>
            <a:r>
              <a:rPr lang="el-GR" sz="1900" dirty="0"/>
              <a:t>Η </a:t>
            </a:r>
            <a:r>
              <a:rPr lang="el-GR" sz="1900" b="1" dirty="0"/>
              <a:t>Γκερνίκα</a:t>
            </a:r>
            <a:r>
              <a:rPr lang="el-GR" sz="1900" dirty="0"/>
              <a:t> (</a:t>
            </a:r>
            <a:r>
              <a:rPr lang="el-GR" sz="1900" i="1" dirty="0"/>
              <a:t>Guernica</a:t>
            </a:r>
            <a:r>
              <a:rPr lang="el-GR" sz="1900" dirty="0"/>
              <a:t> στα </a:t>
            </a:r>
            <a:r>
              <a:rPr lang="el-GR" sz="1900" u="sng" dirty="0">
                <a:hlinkClick r:id="rId2" tooltip="Ισπανικά"/>
              </a:rPr>
              <a:t>ισπανικά</a:t>
            </a:r>
            <a:r>
              <a:rPr lang="el-GR" sz="1900" dirty="0"/>
              <a:t> ή </a:t>
            </a:r>
            <a:r>
              <a:rPr lang="el-GR" sz="1900" i="1" dirty="0"/>
              <a:t>Γκουέρνικα</a:t>
            </a:r>
            <a:r>
              <a:rPr lang="el-GR" sz="1900" dirty="0"/>
              <a:t>, με λατινική απόδοση στα ελληνικά), είναι το διασημότερο ίσως έργο του </a:t>
            </a:r>
            <a:r>
              <a:rPr lang="el-GR" sz="1900" u="sng" dirty="0">
                <a:hlinkClick r:id="rId3" tooltip="Πάμπλο Πικάσο"/>
              </a:rPr>
              <a:t>Πάμπλο Πικάσο</a:t>
            </a:r>
            <a:r>
              <a:rPr lang="el-GR" sz="1900" dirty="0"/>
              <a:t>. Αυτός ο τεράστιος καμβάς (3,54x7,82μ.) περιγράφει την απανθρωπιά, τη βιαιότητα και την απόγνωση του </a:t>
            </a:r>
            <a:r>
              <a:rPr lang="el-GR" sz="1900" u="sng" dirty="0">
                <a:hlinkClick r:id="rId4" tooltip="Πόλεμος"/>
              </a:rPr>
              <a:t>πολέμου</a:t>
            </a:r>
            <a:r>
              <a:rPr lang="el-GR" sz="1900" dirty="0"/>
              <a:t>. Ο Πικάσο εμπνεύστηκε το έργο </a:t>
            </a:r>
            <a:r>
              <a:rPr lang="el-GR" sz="1900" dirty="0" smtClean="0"/>
              <a:t>στα </a:t>
            </a:r>
            <a:r>
              <a:rPr lang="el-GR" sz="1900" dirty="0"/>
              <a:t>πλαίσια του </a:t>
            </a:r>
            <a:r>
              <a:rPr lang="el-GR" sz="1900" u="sng" dirty="0">
                <a:hlinkClick r:id="rId5" tooltip="Ισπανικός Εμφύλιος Πόλεμος"/>
              </a:rPr>
              <a:t>Ισπανικού Εμφυλίου Πολέμου</a:t>
            </a:r>
            <a:r>
              <a:rPr lang="el-GR" sz="1900" dirty="0"/>
              <a:t>, </a:t>
            </a:r>
            <a:r>
              <a:rPr lang="el-GR" sz="1900" dirty="0" smtClean="0"/>
              <a:t>όταν Γερμανοί </a:t>
            </a:r>
            <a:r>
              <a:rPr lang="el-GR" sz="1900" dirty="0"/>
              <a:t>πιλότοι της αεροπορίας των εθνικιστών βομβάρδισαν την κωμόπολη </a:t>
            </a:r>
            <a:r>
              <a:rPr lang="el-GR" sz="1900" dirty="0">
                <a:hlinkClick r:id="rId6" tooltip="Γκερνίκα (πόλη) (δεν έχει γραφτεί ακόμα)"/>
              </a:rPr>
              <a:t>Γκερνίκα</a:t>
            </a:r>
            <a:r>
              <a:rPr lang="el-GR" sz="1900" dirty="0"/>
              <a:t> της </a:t>
            </a:r>
            <a:r>
              <a:rPr lang="el-GR" sz="1900" dirty="0">
                <a:hlinkClick r:id="rId7" tooltip="Χώρα των Βάσκων"/>
              </a:rPr>
              <a:t>Χώρας των Βάσκων</a:t>
            </a:r>
            <a:r>
              <a:rPr lang="el-GR" sz="1900" dirty="0"/>
              <a:t>. Στο βομβαρδισμό εκείνο σκοτώθηκαν 1.650 άνθρωποι και ισοπεδώθηκε το 70% της πόλης με 32 τόνους εκρηκτικά.</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304800" y="1554162"/>
            <a:ext cx="8267728" cy="4525963"/>
          </a:xfrm>
        </p:spPr>
        <p:txBody>
          <a:bodyPr>
            <a:normAutofit fontScale="85000" lnSpcReduction="10000"/>
          </a:bodyPr>
          <a:lstStyle/>
          <a:p>
            <a:pPr algn="ctr">
              <a:lnSpc>
                <a:spcPct val="150000"/>
              </a:lnSpc>
            </a:pPr>
            <a:r>
              <a:rPr lang="el-GR" dirty="0"/>
              <a:t>Ο Πικάσο απέφυγε να ζωγραφίσει αεροπλάνα, βόμβες ή ερείπια. Οι κυρίαρχες μορφές του έργου είναι ένας ταύρος και ένα πληγωμένο άλογο με διαμελισμένα κορμιά και τέσσερις γυναίκες που ουρλιάζουν κρατώντας νεκρά μωρά. </a:t>
            </a:r>
            <a:r>
              <a:rPr lang="el-GR" dirty="0" smtClean="0"/>
              <a:t>Ο Πικάσο μετακίνησε  πολλές φορές φιγούρες </a:t>
            </a:r>
            <a:r>
              <a:rPr lang="el-GR" dirty="0"/>
              <a:t>και μορφές πριν καταλήξει στην οριστική τους θέση.</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304800" y="1500174"/>
            <a:ext cx="8053414" cy="4714908"/>
          </a:xfrm>
        </p:spPr>
        <p:txBody>
          <a:bodyPr>
            <a:normAutofit fontScale="70000" lnSpcReduction="20000"/>
          </a:bodyPr>
          <a:lstStyle/>
          <a:p>
            <a:pPr algn="ctr">
              <a:lnSpc>
                <a:spcPct val="170000"/>
              </a:lnSpc>
            </a:pPr>
            <a:r>
              <a:rPr lang="el-GR" dirty="0"/>
              <a:t>Ο πίνακας αρχίζει αριστερά με μία γυναίκα- μητέρα που κρατά το νεκρό παιδί στην αγκαλιά της, ενώ επάνω και κοντά της εικονίζεται το κεφάλι ενός ταύρου. </a:t>
            </a:r>
            <a:br>
              <a:rPr lang="el-GR" dirty="0"/>
            </a:br>
            <a:r>
              <a:rPr lang="el-GR" dirty="0" smtClean="0"/>
              <a:t>Ο </a:t>
            </a:r>
            <a:r>
              <a:rPr lang="el-GR" dirty="0"/>
              <a:t>ταύρος αντιπροσωπεύει τη βία, το φασισμό, τον πόλεμο, το σκοτάδι. Η μητέρα με το νεκρό παιδί έχει μισάνοικτο το στόμα της. Μ’ αυτόν τον τρόπο ο Πικάσο παρουσιάζει τον πόνο να μοιάζει με κραυγή, αμφιβολία και φρίκη. </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304800" y="1554162"/>
            <a:ext cx="8124852" cy="4525963"/>
          </a:xfrm>
        </p:spPr>
        <p:txBody>
          <a:bodyPr>
            <a:normAutofit fontScale="62500" lnSpcReduction="20000"/>
          </a:bodyPr>
          <a:lstStyle/>
          <a:p>
            <a:pPr algn="ctr">
              <a:lnSpc>
                <a:spcPct val="170000"/>
              </a:lnSpc>
            </a:pPr>
            <a:r>
              <a:rPr lang="el-GR" dirty="0" smtClean="0"/>
              <a:t>Λίγο χαμηλότερα, κάτω, εκτείνεται το σώμα ενός νεκρού πολεμιστή που έχει τα χέρια του ανοικτά και </a:t>
            </a:r>
            <a:r>
              <a:rPr lang="el-GR" dirty="0"/>
              <a:t>τη μορφή «παραμορφωμένη». </a:t>
            </a:r>
            <a:r>
              <a:rPr lang="el-GR" dirty="0" smtClean="0"/>
              <a:t>Η </a:t>
            </a:r>
            <a:r>
              <a:rPr lang="el-GR" dirty="0"/>
              <a:t>στάση αυτή να θυμίζει τη σταύρωση. Ακολουθεί ένα άλογο με ανοιχτό το στόμα με τρόπο που να φαίνεται πως χλιμιντρίζει. Σύμφωνα με τον Πικάσο το άλογο συμβολίζει το λαό, που απεγνωσμένα φωνάζει ζητώντας βοήθεια. Προς τα δεξιά της εικόνας διακρίνονται γυναικείες μορφές που προσπαθούν να γλυτώσουν από το βομβαρδισμό.</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t>ΠΕΡΙΕΧΟΜΕΝΑ</a:t>
            </a:r>
            <a:r>
              <a:rPr lang="el-GR" dirty="0"/>
              <a:t/>
            </a:r>
            <a:br>
              <a:rPr lang="el-GR" dirty="0"/>
            </a:br>
            <a:endParaRPr lang="el-GR" dirty="0"/>
          </a:p>
        </p:txBody>
      </p:sp>
      <p:sp>
        <p:nvSpPr>
          <p:cNvPr id="3" name="Content Placeholder 2"/>
          <p:cNvSpPr>
            <a:spLocks noGrp="1"/>
          </p:cNvSpPr>
          <p:nvPr>
            <p:ph idx="1"/>
          </p:nvPr>
        </p:nvSpPr>
        <p:spPr>
          <a:xfrm>
            <a:off x="457200" y="1071546"/>
            <a:ext cx="8686800" cy="5286412"/>
          </a:xfrm>
          <a:ln>
            <a:solidFill>
              <a:schemeClr val="accent1"/>
            </a:solidFill>
          </a:ln>
        </p:spPr>
        <p:txBody>
          <a:bodyPr>
            <a:normAutofit fontScale="25000" lnSpcReduction="20000"/>
          </a:bodyPr>
          <a:lstStyle/>
          <a:p>
            <a:pPr marL="514350" indent="-514350">
              <a:buAutoNum type="arabicPeriod"/>
            </a:pPr>
            <a:endParaRPr lang="el-GR" sz="6200" dirty="0" smtClean="0"/>
          </a:p>
          <a:p>
            <a:pPr marL="514350" indent="-514350">
              <a:buAutoNum type="arabicPeriod"/>
            </a:pPr>
            <a:r>
              <a:rPr lang="el-GR" sz="7200" dirty="0" smtClean="0"/>
              <a:t>Εισαγωγή……………………………………………………..…..3</a:t>
            </a:r>
          </a:p>
          <a:p>
            <a:pPr marL="514350" indent="-514350">
              <a:buAutoNum type="arabicPeriod"/>
            </a:pPr>
            <a:r>
              <a:rPr lang="el-GR" sz="7200" dirty="0" smtClean="0"/>
              <a:t>Μέρη του σώματος……………………………………………....4</a:t>
            </a:r>
          </a:p>
          <a:p>
            <a:pPr marL="514350" indent="-514350">
              <a:buNone/>
            </a:pPr>
            <a:r>
              <a:rPr lang="el-GR" sz="7200" dirty="0" smtClean="0"/>
              <a:t>        α. Πρόσωπο………………………………………………….…..8</a:t>
            </a:r>
          </a:p>
          <a:p>
            <a:pPr marL="514350" indent="-514350">
              <a:buNone/>
            </a:pPr>
            <a:r>
              <a:rPr lang="el-GR" sz="7200" dirty="0" smtClean="0"/>
              <a:t>        β. Κορμός και άνω άκρα…………………………………….…12</a:t>
            </a:r>
          </a:p>
          <a:p>
            <a:pPr marL="514350" indent="-514350">
              <a:buNone/>
            </a:pPr>
            <a:r>
              <a:rPr lang="el-GR" sz="7200" dirty="0" smtClean="0"/>
              <a:t>        γ. Κάτω άκρα…………………………………..........................14</a:t>
            </a:r>
          </a:p>
          <a:p>
            <a:pPr marL="514350" indent="-514350">
              <a:buNone/>
            </a:pPr>
            <a:r>
              <a:rPr lang="el-GR" sz="7200" dirty="0" smtClean="0"/>
              <a:t>        Αξεσουάρ…………………………….…………………………..15</a:t>
            </a:r>
          </a:p>
          <a:p>
            <a:pPr marL="514350" indent="-514350">
              <a:buAutoNum type="arabicPeriod" startAt="3"/>
            </a:pPr>
            <a:r>
              <a:rPr lang="el-GR" sz="7200" dirty="0" smtClean="0"/>
              <a:t>Η γλώσσα του σώματος στην τέχνη</a:t>
            </a:r>
          </a:p>
          <a:p>
            <a:pPr marL="514350" indent="-514350">
              <a:buNone/>
            </a:pPr>
            <a:r>
              <a:rPr lang="el-GR" sz="7200" dirty="0" smtClean="0"/>
              <a:t>        α. Παντομίμα…………………………..………………………...17</a:t>
            </a:r>
          </a:p>
          <a:p>
            <a:pPr marL="514350" indent="-514350">
              <a:buNone/>
            </a:pPr>
            <a:r>
              <a:rPr lang="el-GR" sz="7200" dirty="0" smtClean="0"/>
              <a:t>        β. Βωβός κινηματογράφος…………………………………...…22</a:t>
            </a:r>
          </a:p>
          <a:p>
            <a:pPr marL="514350" indent="-514350">
              <a:buNone/>
            </a:pPr>
            <a:r>
              <a:rPr lang="el-GR" sz="7200" dirty="0" smtClean="0"/>
              <a:t>        Τσάρλι Τσάπλιν …………………………………………….…....24</a:t>
            </a:r>
          </a:p>
          <a:p>
            <a:pPr marL="514350" indent="-514350">
              <a:buNone/>
            </a:pPr>
            <a:r>
              <a:rPr lang="el-GR" sz="7200" dirty="0" smtClean="0"/>
              <a:t>        </a:t>
            </a:r>
            <a:r>
              <a:rPr lang="el-GR" sz="7200" dirty="0" err="1" smtClean="0"/>
              <a:t>Μίστερ</a:t>
            </a:r>
            <a:r>
              <a:rPr lang="el-GR" sz="7200" dirty="0" smtClean="0"/>
              <a:t> Μπίν….………………………………………………......27</a:t>
            </a:r>
          </a:p>
          <a:p>
            <a:pPr marL="514350" indent="-514350">
              <a:buAutoNum type="arabicPeriod" startAt="4"/>
            </a:pPr>
            <a:r>
              <a:rPr lang="el-GR" sz="7200" dirty="0" smtClean="0"/>
              <a:t>Η γλώσσα του σώματος στη ζωγραφική</a:t>
            </a:r>
          </a:p>
          <a:p>
            <a:pPr marL="514350" indent="-514350">
              <a:buNone/>
            </a:pPr>
            <a:r>
              <a:rPr lang="el-GR" sz="7200" dirty="0" smtClean="0"/>
              <a:t>          α. Μόνα Λίζα………………………………………………….…30</a:t>
            </a:r>
          </a:p>
          <a:p>
            <a:pPr marL="514350" indent="-514350">
              <a:buNone/>
            </a:pPr>
            <a:r>
              <a:rPr lang="el-GR" sz="7200" dirty="0" smtClean="0"/>
              <a:t>          β. Η κραυγή………………………………………………….….32</a:t>
            </a:r>
          </a:p>
          <a:p>
            <a:pPr marL="514350" indent="-514350">
              <a:buNone/>
            </a:pPr>
            <a:r>
              <a:rPr lang="el-GR" sz="7200" dirty="0" smtClean="0"/>
              <a:t>          γ. </a:t>
            </a:r>
            <a:r>
              <a:rPr lang="el-GR" sz="7200" smtClean="0"/>
              <a:t>Γκερνίκα………………………………………………………</a:t>
            </a:r>
            <a:r>
              <a:rPr lang="el-GR" sz="7200" dirty="0" smtClean="0"/>
              <a:t>35</a:t>
            </a:r>
          </a:p>
          <a:p>
            <a:pPr marL="514350" indent="-514350">
              <a:buNone/>
            </a:pPr>
            <a:r>
              <a:rPr lang="el-GR" sz="7200" dirty="0" smtClean="0">
                <a:solidFill>
                  <a:schemeClr val="bg2">
                    <a:lumMod val="50000"/>
                  </a:schemeClr>
                </a:solidFill>
              </a:rPr>
              <a:t>5.</a:t>
            </a:r>
            <a:r>
              <a:rPr lang="el-GR" sz="7200" dirty="0" smtClean="0"/>
              <a:t>       Η γλώσσα του σώματος στην πολιτική…………….…………44</a:t>
            </a:r>
          </a:p>
          <a:p>
            <a:pPr marL="514350" indent="-514350">
              <a:buNone/>
            </a:pPr>
            <a:r>
              <a:rPr lang="el-GR" sz="7200" dirty="0" smtClean="0"/>
              <a:t>          Επίλογος…………………………………………………………61</a:t>
            </a:r>
          </a:p>
          <a:p>
            <a:pPr marL="514350" indent="-514350">
              <a:buNone/>
            </a:pPr>
            <a:r>
              <a:rPr lang="el-GR" sz="7200" dirty="0" smtClean="0"/>
              <a:t>          Βιβλιογραφία………………………………………………....….62</a:t>
            </a:r>
          </a:p>
          <a:p>
            <a:pPr marL="514350" indent="-514350">
              <a:buNone/>
            </a:pPr>
            <a:r>
              <a:rPr lang="el-GR" dirty="0" smtClean="0"/>
              <a:t> </a:t>
            </a:r>
          </a:p>
          <a:p>
            <a:pPr marL="514350" indent="-514350">
              <a:buNone/>
            </a:pPr>
            <a:r>
              <a:rPr lang="el-GR" dirty="0" smtClean="0"/>
              <a:t>     </a:t>
            </a:r>
          </a:p>
          <a:p>
            <a:pPr marL="514350" indent="-514350">
              <a:buNone/>
            </a:pPr>
            <a:r>
              <a:rPr lang="el-GR" dirty="0" smtClean="0"/>
              <a:t>     </a:t>
            </a:r>
          </a:p>
          <a:p>
            <a:pPr marL="514350" indent="-514350">
              <a:buNone/>
            </a:pPr>
            <a:r>
              <a:rPr lang="el-GR" dirty="0" smtClean="0"/>
              <a:t>     </a:t>
            </a:r>
          </a:p>
          <a:p>
            <a:pPr marL="514350" indent="-514350">
              <a:buNone/>
            </a:pPr>
            <a:endParaRPr lang="el-GR" dirty="0" smtClean="0"/>
          </a:p>
          <a:p>
            <a:pPr marL="514350" indent="-514350">
              <a:buNone/>
            </a:pPr>
            <a:r>
              <a:rPr lang="el-GR" dirty="0" smtClean="0"/>
              <a:t>        </a:t>
            </a:r>
          </a:p>
          <a:p>
            <a:pPr marL="514350" indent="-514350">
              <a:buAutoNum type="arabicPeriod"/>
            </a:pPr>
            <a:endParaRPr lang="el-GR" dirty="0"/>
          </a:p>
        </p:txBody>
      </p:sp>
    </p:spTree>
  </p:cSld>
  <p:clrMapOvr>
    <a:masterClrMapping/>
  </p:clrMapOvr>
  <p:transition>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304800" y="1554162"/>
            <a:ext cx="8196290" cy="4525963"/>
          </a:xfrm>
        </p:spPr>
        <p:txBody>
          <a:bodyPr>
            <a:normAutofit fontScale="70000" lnSpcReduction="20000"/>
          </a:bodyPr>
          <a:lstStyle/>
          <a:p>
            <a:pPr algn="ctr">
              <a:lnSpc>
                <a:spcPct val="170000"/>
              </a:lnSpc>
            </a:pPr>
            <a:r>
              <a:rPr lang="el-GR" dirty="0" smtClean="0"/>
              <a:t>Στην </a:t>
            </a:r>
            <a:r>
              <a:rPr lang="el-GR" dirty="0"/>
              <a:t>άκρη δεξιά μια μορφή παριστάνει έναν άνθρωπο πριν πέσει νεκρός. </a:t>
            </a:r>
            <a:r>
              <a:rPr lang="en-US" dirty="0" smtClean="0"/>
              <a:t> </a:t>
            </a:r>
            <a:r>
              <a:rPr lang="el-GR" dirty="0" smtClean="0"/>
              <a:t>Τα </a:t>
            </a:r>
            <a:r>
              <a:rPr lang="el-GR" dirty="0"/>
              <a:t>μάτια στα  πρόσωπα που εικονίζονται, στη μητέρα, στο νεκρό πολεμιστή, στον ταύρο, στο άλογο και στις άλλες μορφές, </a:t>
            </a:r>
            <a:r>
              <a:rPr lang="el-GR" dirty="0" smtClean="0"/>
              <a:t>είναι </a:t>
            </a:r>
            <a:r>
              <a:rPr lang="el-GR" dirty="0"/>
              <a:t>όλα σε διαφορετικές και αφύσικες θέσεις. Αυτό συμβαίνει γιατί αντικρίζουν ένα κόσμο παράλογο και φρικτό</a:t>
            </a:r>
            <a:r>
              <a:rPr lang="el-GR" dirty="0" smtClean="0"/>
              <a:t>, </a:t>
            </a:r>
            <a:r>
              <a:rPr lang="el-GR" dirty="0"/>
              <a:t>έναν κόσμο κτηνώδη</a:t>
            </a:r>
            <a:r>
              <a:rPr lang="el-GR" dirty="0" smtClean="0"/>
              <a:t>.</a:t>
            </a:r>
          </a:p>
          <a:p>
            <a:pPr algn="just">
              <a:lnSpc>
                <a:spcPct val="170000"/>
              </a:lnSpc>
              <a:buNone/>
            </a:pPr>
            <a:r>
              <a:rPr lang="el-GR" dirty="0" smtClean="0"/>
              <a:t> </a:t>
            </a:r>
            <a:r>
              <a:rPr lang="el-GR" dirty="0"/>
              <a:t/>
            </a:r>
            <a:br>
              <a:rPr lang="el-GR" dirty="0"/>
            </a:br>
            <a:endParaRPr lang="el-GR"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304800" y="1554162"/>
            <a:ext cx="8053414" cy="4525963"/>
          </a:xfrm>
        </p:spPr>
        <p:txBody>
          <a:bodyPr>
            <a:normAutofit fontScale="92500"/>
          </a:bodyPr>
          <a:lstStyle/>
          <a:p>
            <a:pPr algn="ctr">
              <a:lnSpc>
                <a:spcPct val="150000"/>
              </a:lnSpc>
            </a:pPr>
            <a:r>
              <a:rPr lang="el-GR" dirty="0" smtClean="0"/>
              <a:t>Ιδιαίτερα </a:t>
            </a:r>
            <a:r>
              <a:rPr lang="el-GR" dirty="0"/>
              <a:t>για τα σώματα, </a:t>
            </a:r>
            <a:r>
              <a:rPr lang="el-GR" dirty="0" smtClean="0"/>
              <a:t>που φαίνονται </a:t>
            </a:r>
            <a:r>
              <a:rPr lang="el-GR" dirty="0"/>
              <a:t>σαν κομματιαστά, </a:t>
            </a:r>
            <a:r>
              <a:rPr lang="el-GR" dirty="0" smtClean="0"/>
              <a:t>απεικονίζουν το </a:t>
            </a:r>
            <a:r>
              <a:rPr lang="el-GR" dirty="0"/>
              <a:t>αποτέλεσμα που φέρνει η έκρηξη μιας βόμβας. Ολόκληρος ο πίνακας δίνει την ἐντύπωση πως απεικονίζει εκείνο ακριβώς που συμβαίνει τη στιγμή της έκρηξης. </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304800" y="1554162"/>
            <a:ext cx="8124852" cy="4525963"/>
          </a:xfrm>
        </p:spPr>
        <p:txBody>
          <a:bodyPr>
            <a:normAutofit fontScale="77500" lnSpcReduction="20000"/>
          </a:bodyPr>
          <a:lstStyle/>
          <a:p>
            <a:pPr algn="ctr">
              <a:lnSpc>
                <a:spcPct val="160000"/>
              </a:lnSpc>
            </a:pPr>
            <a:r>
              <a:rPr lang="el-GR" dirty="0"/>
              <a:t>Η γυναικεία μορφή που υψώνει τη λάμπα </a:t>
            </a:r>
            <a:r>
              <a:rPr lang="el-GR" dirty="0" smtClean="0"/>
              <a:t>πετρελαίου είναι </a:t>
            </a:r>
            <a:r>
              <a:rPr lang="el-GR" dirty="0"/>
              <a:t>η μόνη μορφή που δεν φαίνεται χτυπημένη από το βομβαρδισμό. Ακριβώς η μορφή αυτή είναι για τον Πικάσο η έννοια του πολιτισμού που προσπαθεί να σωθεί, η δε λάμπα που κρατά δεν εκπέμπει παρά το φως της τέχνης και του πολιτισμού.</a:t>
            </a:r>
          </a:p>
          <a:p>
            <a:pPr>
              <a:buNone/>
            </a:pPr>
            <a:r>
              <a:rPr lang="el-GR" dirty="0"/>
              <a:t>	</a:t>
            </a:r>
          </a:p>
          <a:p>
            <a:pPr>
              <a:buNone/>
            </a:pPr>
            <a:r>
              <a:rPr lang="el-GR" dirty="0" smtClean="0"/>
              <a:t>                                                         (</a:t>
            </a:r>
            <a:r>
              <a:rPr lang="el-GR" dirty="0"/>
              <a:t>από την ομάδα Α΄)</a:t>
            </a:r>
          </a:p>
          <a:p>
            <a:endParaRPr lang="el-GR"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304800" y="1554162"/>
            <a:ext cx="7981976" cy="4525963"/>
          </a:xfrm>
        </p:spPr>
        <p:txBody>
          <a:bodyPr>
            <a:normAutofit fontScale="85000" lnSpcReduction="10000"/>
          </a:bodyPr>
          <a:lstStyle/>
          <a:p>
            <a:pPr algn="ctr">
              <a:lnSpc>
                <a:spcPct val="150000"/>
              </a:lnSpc>
            </a:pPr>
            <a:r>
              <a:rPr lang="el-GR" dirty="0"/>
              <a:t>Μετά την παρουσίαση των παραπάνω εργασιών, ζητήθηκε από το κάθε παιδί να εκφράσει ένα συναίσθημα μη λεκτικά. Τα συναισθήματα που τους δόθηκαν ήταν: η απόγνωση, ο ενθουσιασμός, η οργή, η αγάπη, η λύπη, η απογοήτευση, η αγανάκτηση, η θλίψη, ο θυμός, η χαρά, η ικανοποίηση, η αμφιβολία και ο οίκτος.   </a:t>
            </a:r>
          </a:p>
          <a:p>
            <a:endParaRPr lang="el-GR"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7166"/>
            <a:ext cx="8686800" cy="714380"/>
          </a:xfrm>
        </p:spPr>
        <p:txBody>
          <a:bodyPr>
            <a:normAutofit fontScale="90000"/>
          </a:bodyPr>
          <a:lstStyle/>
          <a:p>
            <a:pPr algn="ctr"/>
            <a:r>
              <a:rPr lang="el-GR" sz="2700" dirty="0" smtClean="0"/>
              <a:t/>
            </a:r>
            <a:br>
              <a:rPr lang="el-GR" sz="2700" dirty="0" smtClean="0"/>
            </a:br>
            <a:r>
              <a:rPr lang="el-GR" sz="2700" dirty="0" smtClean="0"/>
              <a:t/>
            </a:r>
            <a:br>
              <a:rPr lang="el-GR" sz="2700" dirty="0" smtClean="0"/>
            </a:br>
            <a:r>
              <a:rPr lang="el-GR" sz="2700" dirty="0" smtClean="0"/>
              <a:t/>
            </a:r>
            <a:br>
              <a:rPr lang="el-GR" sz="2700" dirty="0" smtClean="0"/>
            </a:br>
            <a:r>
              <a:rPr lang="el-GR" b="1" dirty="0" smtClean="0"/>
              <a:t>Η ΓΛΩΣΣΑ ΤΟΥ </a:t>
            </a:r>
            <a:r>
              <a:rPr lang="el-GR" b="1" dirty="0" err="1" smtClean="0"/>
              <a:t>ΣωματΟΣ</a:t>
            </a:r>
            <a:r>
              <a:rPr lang="el-GR" b="1" dirty="0" smtClean="0"/>
              <a:t> ΣΤΗΝ ΠΟΛΙΤΙΚΗ</a:t>
            </a:r>
            <a:r>
              <a:rPr lang="el-GR" sz="2700" dirty="0" smtClean="0"/>
              <a:t/>
            </a:r>
            <a:br>
              <a:rPr lang="el-GR" sz="2700" dirty="0" smtClean="0"/>
            </a:br>
            <a:r>
              <a:rPr lang="el-GR" sz="2700" dirty="0" smtClean="0"/>
              <a:t/>
            </a:r>
            <a:br>
              <a:rPr lang="el-GR" sz="2700" dirty="0" smtClean="0"/>
            </a:br>
            <a:r>
              <a:rPr lang="el-GR" sz="2700" dirty="0" err="1" smtClean="0"/>
              <a:t>ΑλΕξηΣ</a:t>
            </a:r>
            <a:r>
              <a:rPr lang="el-GR" sz="2700" dirty="0" smtClean="0"/>
              <a:t> </a:t>
            </a:r>
            <a:r>
              <a:rPr lang="el-GR" sz="2700" dirty="0" err="1" smtClean="0"/>
              <a:t>ΤσΙπραΣ</a:t>
            </a:r>
            <a:r>
              <a:rPr lang="el-GR" sz="2700" dirty="0" smtClean="0"/>
              <a:t>- </a:t>
            </a:r>
            <a:r>
              <a:rPr lang="el-GR" sz="2700" dirty="0" err="1" smtClean="0"/>
              <a:t>Μαρτιν</a:t>
            </a:r>
            <a:r>
              <a:rPr lang="el-GR" sz="2700" dirty="0" smtClean="0"/>
              <a:t> </a:t>
            </a:r>
            <a:r>
              <a:rPr lang="el-GR" sz="2700" dirty="0" err="1" smtClean="0"/>
              <a:t>ΣουλτΣ</a:t>
            </a:r>
            <a:r>
              <a:rPr lang="el-GR" dirty="0"/>
              <a:t/>
            </a:r>
            <a:br>
              <a:rPr lang="el-GR" dirty="0"/>
            </a:br>
            <a:endParaRPr lang="el-GR" dirty="0"/>
          </a:p>
        </p:txBody>
      </p:sp>
      <p:pic>
        <p:nvPicPr>
          <p:cNvPr id="4" name="Εικόνα 6" descr="http://www.newsbeast.gr/files/1/2015/02/04/politicanbod1.jpg"/>
          <p:cNvPicPr>
            <a:picLocks noGrp="1"/>
          </p:cNvPicPr>
          <p:nvPr>
            <p:ph idx="1"/>
          </p:nvPr>
        </p:nvPicPr>
        <p:blipFill>
          <a:blip r:embed="rId2" cstate="print"/>
          <a:srcRect/>
          <a:stretch>
            <a:fillRect/>
          </a:stretch>
        </p:blipFill>
        <p:spPr bwMode="auto">
          <a:xfrm>
            <a:off x="1835696" y="1714488"/>
            <a:ext cx="5640380" cy="481085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304800" y="1554162"/>
            <a:ext cx="8053414" cy="4525963"/>
          </a:xfrm>
        </p:spPr>
        <p:txBody>
          <a:bodyPr>
            <a:normAutofit/>
          </a:bodyPr>
          <a:lstStyle/>
          <a:p>
            <a:pPr algn="ctr">
              <a:lnSpc>
                <a:spcPct val="150000"/>
              </a:lnSpc>
            </a:pPr>
            <a:r>
              <a:rPr lang="el-GR" dirty="0" smtClean="0"/>
              <a:t>Η χειραψία του Έλληνα Πρωθυπουργού με τον Πρόεδρο του Ευρωπαϊκού Κοινοβουλίου δείχνει </a:t>
            </a:r>
            <a:r>
              <a:rPr lang="el-GR" dirty="0"/>
              <a:t>ότι και τα δύο μέρη έχουν τη διάθεση να έρθουν </a:t>
            </a:r>
            <a:r>
              <a:rPr lang="el-GR" dirty="0" smtClean="0"/>
              <a:t>κοντά. Τα </a:t>
            </a:r>
            <a:r>
              <a:rPr lang="el-GR" dirty="0"/>
              <a:t>σώματα, και ειδικά τα κεφάλια, γέρνουν το ένα προς το άλλο</a:t>
            </a:r>
            <a:r>
              <a:rPr lang="el-GR" dirty="0" smtClean="0"/>
              <a:t>. </a:t>
            </a:r>
            <a:endParaRPr lang="el-GR" dirty="0"/>
          </a:p>
          <a:p>
            <a:endParaRPr lang="el-GR"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304800" y="1554162"/>
            <a:ext cx="8196290" cy="4525963"/>
          </a:xfrm>
        </p:spPr>
        <p:txBody>
          <a:bodyPr>
            <a:normAutofit fontScale="85000" lnSpcReduction="20000"/>
          </a:bodyPr>
          <a:lstStyle/>
          <a:p>
            <a:pPr algn="ctr">
              <a:lnSpc>
                <a:spcPct val="150000"/>
              </a:lnSpc>
            </a:pPr>
            <a:r>
              <a:rPr lang="el-GR" dirty="0" smtClean="0"/>
              <a:t>Ο κ. Σουλτς, όμως έχει ένα πιο σφιγμένο χέρι, και "πετά" το μπράτσο και τον αγκώνα του λίγο πιο έξω από το σώμα του, σε μια προσπάθεια να δημιουργήσει μια "ασπίδα" μπροστά στο στέρνο του. Ο πρωθυπουργός αντιθέτως κάνει μια "χειραψία – γάντι" δηλαδή καλύπτει και με τα δύο του χέρια το χέρι του κ. Σουλτς, σε μια κίνηση επιδίωξης εμπιστοσύνης.</a:t>
            </a:r>
            <a:endParaRPr lang="el-GR"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
            </a:r>
            <a:br>
              <a:rPr lang="el-GR" dirty="0"/>
            </a:br>
            <a:endParaRPr lang="el-GR" dirty="0"/>
          </a:p>
        </p:txBody>
      </p:sp>
      <p:pic>
        <p:nvPicPr>
          <p:cNvPr id="4" name="Εικόνα 10" descr="http://www.newsbeast.gr/files/1/2015/02/04/politicanbod5.jpg"/>
          <p:cNvPicPr>
            <a:picLocks noGrp="1"/>
          </p:cNvPicPr>
          <p:nvPr>
            <p:ph idx="1"/>
          </p:nvPr>
        </p:nvPicPr>
        <p:blipFill>
          <a:blip r:embed="rId2" cstate="print"/>
          <a:srcRect/>
          <a:stretch>
            <a:fillRect/>
          </a:stretch>
        </p:blipFill>
        <p:spPr bwMode="auto">
          <a:xfrm>
            <a:off x="1259632" y="1500174"/>
            <a:ext cx="6326460" cy="442915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304800" y="1554162"/>
            <a:ext cx="8124852" cy="4525963"/>
          </a:xfrm>
        </p:spPr>
        <p:txBody>
          <a:bodyPr>
            <a:normAutofit fontScale="70000" lnSpcReduction="20000"/>
          </a:bodyPr>
          <a:lstStyle/>
          <a:p>
            <a:pPr algn="ctr">
              <a:lnSpc>
                <a:spcPct val="170000"/>
              </a:lnSpc>
            </a:pPr>
            <a:r>
              <a:rPr lang="el-GR" dirty="0"/>
              <a:t>Εξαιρετικά ενδιαφέρον όσον αφορά τα συμπεράσματα της γλώσσας του σώματος αποτελεί και το παραπάνω στιγμιότυπο, όπου ο κ. Σουλτς με το αριστερό του χέρι, πιάνει και καλύπτει το μικρό δαχτυλάκι του δεξιού χεριού. Η χειρονομία αυτή θα μπορούσε να μεταφραστεί σαν μια συμβολική «προστασία» του μικρότερου, εκφράζοντας θετικότητα, «θα προστατέψω αυτή την επαφή</a:t>
            </a:r>
            <a:r>
              <a:rPr lang="el-GR" dirty="0" smtClean="0"/>
              <a:t>».</a:t>
            </a:r>
          </a:p>
          <a:p>
            <a:pPr>
              <a:buNone/>
            </a:pPr>
            <a:r>
              <a:rPr lang="el-GR" dirty="0" smtClean="0"/>
              <a:t>                                                                 (από την ομάδα Γ΄)</a:t>
            </a:r>
          </a:p>
          <a:p>
            <a:endParaRPr lang="el-GR" dirty="0" smtClean="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2400" dirty="0" err="1" smtClean="0"/>
              <a:t>ΓιΑννηΣ</a:t>
            </a:r>
            <a:r>
              <a:rPr lang="el-GR" sz="2400" dirty="0" smtClean="0"/>
              <a:t> </a:t>
            </a:r>
            <a:r>
              <a:rPr lang="el-GR" sz="2400" dirty="0" err="1" smtClean="0"/>
              <a:t>ΒαρουφΑκηΣ</a:t>
            </a:r>
            <a:r>
              <a:rPr lang="el-GR" sz="2400" dirty="0" smtClean="0"/>
              <a:t> - </a:t>
            </a:r>
            <a:r>
              <a:rPr lang="el-GR" sz="2400" dirty="0" err="1" smtClean="0"/>
              <a:t>ΓεροΥν</a:t>
            </a:r>
            <a:r>
              <a:rPr lang="el-GR" sz="2400" dirty="0" smtClean="0"/>
              <a:t> </a:t>
            </a:r>
            <a:r>
              <a:rPr lang="el-GR" sz="2400" dirty="0" err="1" smtClean="0"/>
              <a:t>ΝτΑισελμπλουμ</a:t>
            </a:r>
            <a:r>
              <a:rPr lang="el-GR" sz="2400" dirty="0" smtClean="0"/>
              <a:t> </a:t>
            </a:r>
            <a:endParaRPr lang="el-GR" sz="2400" dirty="0"/>
          </a:p>
        </p:txBody>
      </p:sp>
      <p:pic>
        <p:nvPicPr>
          <p:cNvPr id="4" name="Εικόνα 7" descr="http://www.newsbeast.gr/files/1/2015/02/04/politicanbod2.jpg"/>
          <p:cNvPicPr>
            <a:picLocks noGrp="1"/>
          </p:cNvPicPr>
          <p:nvPr>
            <p:ph idx="1"/>
          </p:nvPr>
        </p:nvPicPr>
        <p:blipFill>
          <a:blip r:embed="rId2" cstate="print"/>
          <a:srcRect/>
          <a:stretch>
            <a:fillRect/>
          </a:stretch>
        </p:blipFill>
        <p:spPr bwMode="auto">
          <a:xfrm>
            <a:off x="1835696" y="1556792"/>
            <a:ext cx="4896544" cy="475252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t>ΕΙΣΑΓΩΓΗ</a:t>
            </a:r>
            <a:r>
              <a:rPr lang="en-US" b="1" dirty="0" smtClean="0"/>
              <a:t> </a:t>
            </a:r>
            <a:r>
              <a:rPr lang="el-GR" dirty="0" smtClean="0"/>
              <a:t/>
            </a:r>
            <a:br>
              <a:rPr lang="el-GR" dirty="0" smtClean="0"/>
            </a:br>
            <a:endParaRPr lang="el-GR" dirty="0"/>
          </a:p>
        </p:txBody>
      </p:sp>
      <p:sp>
        <p:nvSpPr>
          <p:cNvPr id="3" name="Content Placeholder 2"/>
          <p:cNvSpPr>
            <a:spLocks noGrp="1"/>
          </p:cNvSpPr>
          <p:nvPr>
            <p:ph idx="1"/>
          </p:nvPr>
        </p:nvSpPr>
        <p:spPr>
          <a:xfrm>
            <a:off x="304800" y="1071546"/>
            <a:ext cx="8196290" cy="5214974"/>
          </a:xfrm>
        </p:spPr>
        <p:txBody>
          <a:bodyPr>
            <a:normAutofit fontScale="25000" lnSpcReduction="20000"/>
          </a:bodyPr>
          <a:lstStyle/>
          <a:p>
            <a:pPr>
              <a:buNone/>
            </a:pPr>
            <a:r>
              <a:rPr lang="en-US" b="1" dirty="0" smtClean="0"/>
              <a:t> </a:t>
            </a:r>
            <a:endParaRPr lang="el-GR" dirty="0"/>
          </a:p>
          <a:p>
            <a:pPr algn="ctr">
              <a:lnSpc>
                <a:spcPct val="170000"/>
              </a:lnSpc>
              <a:buNone/>
            </a:pPr>
            <a:r>
              <a:rPr lang="en-US" dirty="0" smtClean="0"/>
              <a:t>   </a:t>
            </a:r>
            <a:r>
              <a:rPr lang="el-GR" dirty="0" smtClean="0"/>
              <a:t>       </a:t>
            </a:r>
            <a:r>
              <a:rPr lang="en-US" dirty="0" smtClean="0"/>
              <a:t> </a:t>
            </a:r>
            <a:r>
              <a:rPr lang="el-GR" sz="8000" dirty="0" smtClean="0"/>
              <a:t>Είναι </a:t>
            </a:r>
            <a:r>
              <a:rPr lang="el-GR" sz="8000" dirty="0"/>
              <a:t>γεγονός ότι στην εξέλιξη του ανθρώπινου είδους, ο προφορικός λόγος και η φωνή αποτελούν πολύ τελευταίες </a:t>
            </a:r>
            <a:br>
              <a:rPr lang="el-GR" sz="8000" dirty="0"/>
            </a:br>
            <a:r>
              <a:rPr lang="el-GR" sz="8000" dirty="0"/>
              <a:t>«τεχνολογίες ανθρώπινης έκφρασης». Για εκατομμύρια χρόνια ο άνθρωπος στηρίχτηκε στις χειρονομίες και τις εκφράσεις του για να </a:t>
            </a:r>
            <a:r>
              <a:rPr lang="el-GR" sz="8000" dirty="0" smtClean="0"/>
              <a:t>επικοινωνεί.</a:t>
            </a:r>
            <a:r>
              <a:rPr lang="en-US" sz="8000" dirty="0" smtClean="0"/>
              <a:t> M</a:t>
            </a:r>
            <a:r>
              <a:rPr lang="el-GR" sz="8000" dirty="0" smtClean="0"/>
              <a:t>όνο τα </a:t>
            </a:r>
            <a:r>
              <a:rPr lang="el-GR" sz="8000" dirty="0"/>
              <a:t>τελευταία εκατό χιλιάδες χρόνια έχουμε προφορικό </a:t>
            </a:r>
            <a:r>
              <a:rPr lang="el-GR" sz="8000" dirty="0" smtClean="0"/>
              <a:t>λόγο! </a:t>
            </a:r>
            <a:r>
              <a:rPr lang="el-GR" sz="8000" dirty="0"/>
              <a:t>Τα σινιάλα αυτά λαμβάνονται και αποκωδικοποιούνται από τον λεγόμενο ερπετοειδή μας εγκέφαλο, χωρίς να περνάνε καν από τον συνειδητό νου. Δηλαδή το μήνυμά τους περνά, άσχετα αν εμείς το συνειδητοποιούμε.</a:t>
            </a:r>
          </a:p>
          <a:p>
            <a:endParaRPr lang="el-GR" dirty="0"/>
          </a:p>
        </p:txBody>
      </p:sp>
    </p:spTree>
  </p:cSld>
  <p:clrMapOvr>
    <a:masterClrMapping/>
  </p:clrMapOvr>
  <p:transition>
    <p:randomBar dir="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304800" y="1554162"/>
            <a:ext cx="8124852" cy="4525963"/>
          </a:xfrm>
        </p:spPr>
        <p:txBody>
          <a:bodyPr>
            <a:normAutofit fontScale="85000" lnSpcReduction="20000"/>
          </a:bodyPr>
          <a:lstStyle/>
          <a:p>
            <a:pPr algn="ctr">
              <a:lnSpc>
                <a:spcPct val="150000"/>
              </a:lnSpc>
            </a:pPr>
            <a:r>
              <a:rPr lang="el-GR" dirty="0"/>
              <a:t>Η χειραψία αυτή γίνεται «από μακριά», χωρίς να έρχονται κοντά τα σώματα, κι επιπλέον ο κ. Ντάισελμπλουμ στρέφει το μισό του μόνο σώμα προς τον κ. Βαρουφάκη, κρατώντας πιο μακριά από τη χειραψία την αριστερή του πλευρά. Εδώ ο κ. Ντάισελμπλουμ έχει το πάνω χέρι</a:t>
            </a:r>
            <a:r>
              <a:rPr lang="el-GR" dirty="0" smtClean="0"/>
              <a:t>, </a:t>
            </a:r>
            <a:r>
              <a:rPr lang="el-GR" dirty="0"/>
              <a:t>εφόσον η παλάμη του χεριού του κοιτά προς το πάτωμα και έχει από κάτω την παλάμη του κ. </a:t>
            </a:r>
            <a:r>
              <a:rPr lang="el-GR" dirty="0" err="1" smtClean="0"/>
              <a:t>Βαρουφάκη</a:t>
            </a:r>
            <a:r>
              <a:rPr lang="el-GR" dirty="0" smtClean="0"/>
              <a:t>. </a:t>
            </a:r>
            <a:endParaRPr lang="el-GR"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304800" y="1554162"/>
            <a:ext cx="8267728" cy="4525963"/>
          </a:xfrm>
        </p:spPr>
        <p:txBody>
          <a:bodyPr/>
          <a:lstStyle/>
          <a:p>
            <a:pPr algn="ctr">
              <a:lnSpc>
                <a:spcPct val="150000"/>
              </a:lnSpc>
            </a:pPr>
            <a:r>
              <a:rPr lang="el-GR" dirty="0" smtClean="0"/>
              <a:t>Από την άλλη ο κ. Βαρουφάκης έχει το χέρι στην τσέπη. Ο υποσυνείδητος νους σε καταστάσεις έντασης προσπαθεί να βρει μια συμβολική «κρυψώνα» και η τσέπη βολεύει πολύ σε αυτή την περίπτωση.</a:t>
            </a:r>
            <a:endParaRPr lang="el-GR"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sz="2700" dirty="0" err="1" smtClean="0"/>
              <a:t>ΓιΑννηΣ</a:t>
            </a:r>
            <a:r>
              <a:rPr lang="el-GR" sz="2700" dirty="0" smtClean="0"/>
              <a:t> </a:t>
            </a:r>
            <a:r>
              <a:rPr lang="el-GR" sz="2700" dirty="0" err="1" smtClean="0"/>
              <a:t>ΒαρουφΑκηΣ</a:t>
            </a:r>
            <a:r>
              <a:rPr lang="el-GR" sz="2700" dirty="0" smtClean="0"/>
              <a:t>– Τζορτζ  </a:t>
            </a:r>
            <a:r>
              <a:rPr lang="el-GR" sz="2700" dirty="0" err="1" smtClean="0"/>
              <a:t>Οσμπορν</a:t>
            </a:r>
            <a:r>
              <a:rPr lang="el-GR" sz="2700" dirty="0" smtClean="0"/>
              <a:t> </a:t>
            </a:r>
            <a:r>
              <a:rPr lang="el-GR" dirty="0"/>
              <a:t/>
            </a:r>
            <a:br>
              <a:rPr lang="el-GR" dirty="0"/>
            </a:br>
            <a:endParaRPr lang="el-GR" dirty="0"/>
          </a:p>
        </p:txBody>
      </p:sp>
      <p:pic>
        <p:nvPicPr>
          <p:cNvPr id="4" name="Εικόνα 8" descr="http://www.newsbeast.gr/files/1/2015/02/04/politicanbod3.jpg"/>
          <p:cNvPicPr>
            <a:picLocks noGrp="1"/>
          </p:cNvPicPr>
          <p:nvPr>
            <p:ph idx="1"/>
          </p:nvPr>
        </p:nvPicPr>
        <p:blipFill>
          <a:blip r:embed="rId2" cstate="print"/>
          <a:srcRect/>
          <a:stretch>
            <a:fillRect/>
          </a:stretch>
        </p:blipFill>
        <p:spPr bwMode="auto">
          <a:xfrm>
            <a:off x="1547664" y="1484784"/>
            <a:ext cx="5832648" cy="504056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304800" y="1554162"/>
            <a:ext cx="8053414" cy="4525963"/>
          </a:xfrm>
        </p:spPr>
        <p:txBody>
          <a:bodyPr>
            <a:normAutofit fontScale="92500" lnSpcReduction="20000"/>
          </a:bodyPr>
          <a:lstStyle/>
          <a:p>
            <a:pPr algn="ctr">
              <a:lnSpc>
                <a:spcPct val="150000"/>
              </a:lnSpc>
            </a:pPr>
            <a:r>
              <a:rPr lang="el-GR" dirty="0"/>
              <a:t>Αυτή είναι μια «σφιχτή» και θερμή χειραψία, αλλά με ενδιαφέρουσες μικρές λεπτομέρειες. Ο κ. Όσμπορν έχει το κεφάλι προς τα πίσω, το πηγούνι προς τα έξω και ψηλά, σε μια έκφραση υπεροχής. Κάνει τη χειραψία προς το μέρος του, διεκδικώντας τον έλεγχο και την κυριαρχία. </a:t>
            </a:r>
          </a:p>
          <a:p>
            <a:endParaRPr lang="el-GR"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304800" y="1554162"/>
            <a:ext cx="8053414" cy="4525963"/>
          </a:xfrm>
        </p:spPr>
        <p:txBody>
          <a:bodyPr>
            <a:normAutofit fontScale="92500"/>
          </a:bodyPr>
          <a:lstStyle/>
          <a:p>
            <a:pPr algn="ctr">
              <a:lnSpc>
                <a:spcPct val="150000"/>
              </a:lnSpc>
            </a:pPr>
            <a:r>
              <a:rPr lang="el-GR" dirty="0" smtClean="0"/>
              <a:t>Ταυτόχρονα, κρατά το πάνω χέρι, επιδιώκοντας να σταθεί από τη δεξιά μεριά. Από την άλλη ο κ. Βαρουφάκης εμφανίζεται και πάλι με το χέρι στην τσέπη, αφήνοντας να φανεί ότι ένα κομμάτι του νιώθει άβολα και σ’ αυτή τη συναλλαγή.</a:t>
            </a:r>
            <a:endParaRPr lang="el-GR"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Εικόνα 11" descr="http://www.newsbeast.gr/files/1/2015/02/04/politicanbod6.jpg"/>
          <p:cNvPicPr>
            <a:picLocks noGrp="1"/>
          </p:cNvPicPr>
          <p:nvPr>
            <p:ph idx="1"/>
          </p:nvPr>
        </p:nvPicPr>
        <p:blipFill>
          <a:blip r:embed="rId2" cstate="print"/>
          <a:stretch>
            <a:fillRect/>
          </a:stretch>
        </p:blipFill>
        <p:spPr bwMode="auto">
          <a:xfrm>
            <a:off x="1562100" y="1674019"/>
            <a:ext cx="6172200" cy="4286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304800" y="1554162"/>
            <a:ext cx="8053414" cy="4525963"/>
          </a:xfrm>
        </p:spPr>
        <p:txBody>
          <a:bodyPr>
            <a:normAutofit/>
          </a:bodyPr>
          <a:lstStyle/>
          <a:p>
            <a:pPr algn="ctr">
              <a:lnSpc>
                <a:spcPct val="160000"/>
              </a:lnSpc>
            </a:pPr>
            <a:r>
              <a:rPr lang="el-GR" dirty="0" smtClean="0"/>
              <a:t>Στην παραπάνω φωτογραφία βλέπουμε </a:t>
            </a:r>
            <a:r>
              <a:rPr lang="el-GR" dirty="0"/>
              <a:t>τα δύο χέρια του κ. Όσμπορν πλεγμένα, να σταυρώνονται στο γόνατο. Είναι μια ιδιαίτερα κλειστή στάση </a:t>
            </a:r>
            <a:r>
              <a:rPr lang="el-GR" dirty="0" smtClean="0"/>
              <a:t>αυτό-προστασίας </a:t>
            </a:r>
            <a:r>
              <a:rPr lang="el-GR" dirty="0"/>
              <a:t>και αυτοάμυνας</a:t>
            </a:r>
            <a:r>
              <a:rPr lang="el-GR" dirty="0" smtClean="0"/>
              <a:t>.</a:t>
            </a:r>
            <a:endParaRPr lang="el-GR" dirty="0"/>
          </a:p>
          <a:p>
            <a:endParaRPr lang="el-GR"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304800" y="1554162"/>
            <a:ext cx="8196290" cy="4525963"/>
          </a:xfrm>
        </p:spPr>
        <p:txBody>
          <a:bodyPr>
            <a:normAutofit fontScale="85000" lnSpcReduction="20000"/>
          </a:bodyPr>
          <a:lstStyle/>
          <a:p>
            <a:pPr algn="ctr">
              <a:lnSpc>
                <a:spcPct val="150000"/>
              </a:lnSpc>
            </a:pPr>
            <a:r>
              <a:rPr lang="el-GR" dirty="0" smtClean="0"/>
              <a:t> Ο κ. </a:t>
            </a:r>
            <a:r>
              <a:rPr lang="el-GR" dirty="0" err="1" smtClean="0"/>
              <a:t>Βαρουφάκης</a:t>
            </a:r>
            <a:r>
              <a:rPr lang="el-GR" dirty="0" smtClean="0"/>
              <a:t> βρίσκεται σε στάση ισχύος, εκπέμποντας ισχύ και κάλυψη, ενώ το δεξί του χέρι ακουμπά στην πολυθρόνα με την παλάμη προς τα μέσα (δεν ανοίγω τα χαρτιά μου). Σε αντίθεση ο συνομιλητής του γέρνει μπροστά και κάνει ασπίδα τα χέρια του μπροστά στα γόνατα, σε μια στάση που θα χαρακτηριζόταν πιο αμυντική.</a:t>
            </a:r>
            <a:endParaRPr lang="el-GR"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2400" dirty="0" err="1" smtClean="0"/>
              <a:t>ΓιΑννηΣ</a:t>
            </a:r>
            <a:r>
              <a:rPr lang="el-GR" sz="2400" dirty="0" smtClean="0"/>
              <a:t> </a:t>
            </a:r>
            <a:r>
              <a:rPr lang="el-GR" sz="2400" dirty="0" err="1" smtClean="0"/>
              <a:t>ΒαρουφΑκΗΣ</a:t>
            </a:r>
            <a:r>
              <a:rPr lang="el-GR" sz="2400" dirty="0" smtClean="0"/>
              <a:t> - Πιερ </a:t>
            </a:r>
            <a:r>
              <a:rPr lang="el-GR" sz="2400" dirty="0" err="1" smtClean="0"/>
              <a:t>ΚΑρλο</a:t>
            </a:r>
            <a:r>
              <a:rPr lang="el-GR" sz="2400" dirty="0" smtClean="0"/>
              <a:t> </a:t>
            </a:r>
            <a:r>
              <a:rPr lang="el-GR" sz="2400" dirty="0" err="1" smtClean="0"/>
              <a:t>ΠαντοΑν</a:t>
            </a:r>
            <a:r>
              <a:rPr lang="el-GR" sz="2400" dirty="0" smtClean="0"/>
              <a:t> </a:t>
            </a:r>
            <a:endParaRPr lang="el-GR" sz="2400" dirty="0"/>
          </a:p>
        </p:txBody>
      </p:sp>
      <p:pic>
        <p:nvPicPr>
          <p:cNvPr id="4" name="Εικόνα 9" descr="http://www.newsbeast.gr/files/1/2015/02/04/politicanbod4.jpg"/>
          <p:cNvPicPr>
            <a:picLocks noGrp="1"/>
          </p:cNvPicPr>
          <p:nvPr>
            <p:ph idx="1"/>
          </p:nvPr>
        </p:nvPicPr>
        <p:blipFill>
          <a:blip r:embed="rId2" cstate="print"/>
          <a:srcRect/>
          <a:stretch>
            <a:fillRect/>
          </a:stretch>
        </p:blipFill>
        <p:spPr bwMode="auto">
          <a:xfrm>
            <a:off x="827584" y="1772816"/>
            <a:ext cx="7344816" cy="446449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304800" y="1554162"/>
            <a:ext cx="8124852" cy="4525963"/>
          </a:xfrm>
        </p:spPr>
        <p:txBody>
          <a:bodyPr>
            <a:normAutofit fontScale="70000" lnSpcReduction="20000"/>
          </a:bodyPr>
          <a:lstStyle/>
          <a:p>
            <a:pPr algn="ctr">
              <a:lnSpc>
                <a:spcPct val="170000"/>
              </a:lnSpc>
            </a:pPr>
            <a:r>
              <a:rPr lang="el-GR" dirty="0"/>
              <a:t>Ο κ. Βαρουφάκης ετοιμάζεται να κάνει τη χειραψία με τα δάχτυλα ανοιχτά, πράγμα που δείχνει ανοιχτή διάθεση. Το ίδιο ανοιχτό και χαλαρό είναι και το χέρι του συνομιλητή του. Ο κ. Βαρουφάκης έχει χαλαρό και ανοιχτό το στόμα, ενώ ο κ. Παντοάν, αν και γελαστός, έχει τα χείλη κλειστά και σφιγμένα, δείχνοντας ότι θα είναι καλός μαζί του, αλλά δεν θα αφήσει να του ξεφύγουν και πολλά.</a:t>
            </a:r>
          </a:p>
          <a:p>
            <a:pPr>
              <a:buNone/>
            </a:pPr>
            <a:r>
              <a:rPr lang="el-GR" dirty="0"/>
              <a:t> </a:t>
            </a:r>
            <a:r>
              <a:rPr lang="el-GR" dirty="0" smtClean="0"/>
              <a:t>                                                                (</a:t>
            </a:r>
            <a:r>
              <a:rPr lang="el-GR" dirty="0"/>
              <a:t>από την ομάδα Δ΄</a:t>
            </a:r>
            <a:r>
              <a:rPr lang="el-GR" dirty="0" smtClean="0"/>
              <a:t>)</a:t>
            </a:r>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1428736"/>
            <a:ext cx="7901014" cy="4952592"/>
          </a:xfrm>
        </p:spPr>
        <p:txBody>
          <a:bodyPr>
            <a:normAutofit fontScale="25000" lnSpcReduction="20000"/>
          </a:bodyPr>
          <a:lstStyle/>
          <a:p>
            <a:pPr algn="ctr">
              <a:lnSpc>
                <a:spcPct val="170000"/>
              </a:lnSpc>
              <a:buNone/>
            </a:pPr>
            <a:r>
              <a:rPr lang="en-US" sz="5100" dirty="0" smtClean="0"/>
              <a:t> </a:t>
            </a:r>
            <a:r>
              <a:rPr lang="el-GR" sz="5100" dirty="0" smtClean="0"/>
              <a:t> </a:t>
            </a:r>
            <a:r>
              <a:rPr lang="en-US" sz="5100" dirty="0" smtClean="0"/>
              <a:t> </a:t>
            </a:r>
            <a:r>
              <a:rPr lang="el-GR" sz="5100" dirty="0" smtClean="0"/>
              <a:t>  </a:t>
            </a:r>
            <a:r>
              <a:rPr lang="en-US" sz="5100" dirty="0" smtClean="0"/>
              <a:t> </a:t>
            </a:r>
            <a:r>
              <a:rPr lang="en-US" sz="9600" dirty="0" smtClean="0"/>
              <a:t>T</a:t>
            </a:r>
            <a:r>
              <a:rPr lang="el-GR" sz="9600" dirty="0"/>
              <a:t>ο μεγαλύτερο ποσοστό του μηνύματος που τελικά φτάνει στον αποδέκτη μεταδίδεται από τη μη λεκτική μας επικοινωνία και όχι από τα λόγια μας. Κάποιοι, μάλιστα, πιστεύουν ότι μπορούμε να ελέγξουμε τη γλώσσα του σώματός μας, μεταδίδοντας το μήνυμα που επιθυμούμε. Αλλά αυτό δεν ισχύει. Μπορούμε να ελέγξουμε κάποιες ή και αρκετές από τις κινήσεις μας, αλλά οι υπόλοιπες θα μας «προδώσουν».</a:t>
            </a:r>
          </a:p>
          <a:p>
            <a:pPr>
              <a:buNone/>
            </a:pPr>
            <a:r>
              <a:rPr lang="en-US" sz="4100" dirty="0"/>
              <a:t> </a:t>
            </a:r>
            <a:r>
              <a:rPr lang="en-US" sz="4100" dirty="0" smtClean="0"/>
              <a:t>    </a:t>
            </a:r>
            <a:endParaRPr lang="el-GR" sz="4200" dirty="0"/>
          </a:p>
        </p:txBody>
      </p:sp>
    </p:spTree>
  </p:cSld>
  <p:clrMapOvr>
    <a:masterClrMapping/>
  </p:clrMapOvr>
  <p:transition>
    <p:randomBar dir="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err="1" smtClean="0"/>
              <a:t>Επιλογοσ</a:t>
            </a:r>
            <a:r>
              <a:rPr lang="el-GR" sz="3200" dirty="0" smtClean="0"/>
              <a:t/>
            </a:r>
            <a:br>
              <a:rPr lang="el-GR" sz="3200" dirty="0" smtClean="0"/>
            </a:br>
            <a:endParaRPr lang="el-GR" sz="3200" dirty="0"/>
          </a:p>
        </p:txBody>
      </p:sp>
      <p:sp>
        <p:nvSpPr>
          <p:cNvPr id="3" name="2 - Θέση περιεχομένου"/>
          <p:cNvSpPr>
            <a:spLocks noGrp="1"/>
          </p:cNvSpPr>
          <p:nvPr>
            <p:ph idx="1"/>
          </p:nvPr>
        </p:nvSpPr>
        <p:spPr>
          <a:xfrm>
            <a:off x="304800" y="1554162"/>
            <a:ext cx="7981976" cy="4525963"/>
          </a:xfrm>
        </p:spPr>
        <p:txBody>
          <a:bodyPr>
            <a:normAutofit lnSpcReduction="10000"/>
          </a:bodyPr>
          <a:lstStyle/>
          <a:p>
            <a:pPr algn="ctr">
              <a:lnSpc>
                <a:spcPct val="150000"/>
              </a:lnSpc>
            </a:pPr>
            <a:r>
              <a:rPr lang="el-GR" sz="2500" dirty="0" smtClean="0"/>
              <a:t>Όταν θα αρχίσετε </a:t>
            </a:r>
            <a:r>
              <a:rPr lang="el-GR" sz="2500" dirty="0" err="1" smtClean="0"/>
              <a:t>σιγα</a:t>
            </a:r>
            <a:r>
              <a:rPr lang="el-GR" sz="2500" dirty="0" smtClean="0"/>
              <a:t>-σιγά να αντιλαμβάνεστε τη γλώσσα του σώματος, πιθανώς να νιώσετε δυσφορία και αμηχανία. Θα έχετε επίγνωση της κάθε έκφρασης που παίρνετε και θα εκπλήσσεστε με το πόσες χειρονομίες κάνετε. Θυμηθείτε πως οι περισσότεροι άνθρωποι αγνοούν εντελώς τι κάνει το σώμα τους, οπότε εσείς θα είστε σίγουρα σε πλεονεκτική θέση!</a:t>
            </a:r>
            <a:endParaRPr lang="el-GR" sz="2500" dirty="0"/>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ΕΥΧΑΡΙΣΤΟΥΜΕ ΠΟΛΥ!</a:t>
            </a:r>
            <a:endParaRPr lang="el-GR" dirty="0"/>
          </a:p>
        </p:txBody>
      </p:sp>
      <p:pic>
        <p:nvPicPr>
          <p:cNvPr id="60418" name="Picture 2" descr="C:\Users\USER_2\Pictures\590_7a6136e6f164bf369d9a487389cc1b2c.jpg"/>
          <p:cNvPicPr>
            <a:picLocks noGrp="1" noChangeAspect="1" noChangeArrowheads="1"/>
          </p:cNvPicPr>
          <p:nvPr>
            <p:ph idx="1"/>
          </p:nvPr>
        </p:nvPicPr>
        <p:blipFill>
          <a:blip r:embed="rId2" cstate="print"/>
          <a:srcRect/>
          <a:stretch>
            <a:fillRect/>
          </a:stretch>
        </p:blipFill>
        <p:spPr bwMode="auto">
          <a:xfrm>
            <a:off x="714348" y="1484784"/>
            <a:ext cx="7786742" cy="4968552"/>
          </a:xfrm>
          <a:prstGeom prst="rect">
            <a:avLst/>
          </a:prstGeom>
          <a:noFill/>
        </p:spPr>
      </p:pic>
    </p:spTree>
  </p:cSld>
  <p:clrMapOvr>
    <a:masterClrMapping/>
  </p:clrMapOvr>
  <p:transition>
    <p:wedg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ΒΙΒΛΙΟΓΡΑΦΙΑ</a:t>
            </a:r>
            <a:r>
              <a:rPr lang="el-GR" sz="3200" dirty="0" smtClean="0"/>
              <a:t/>
            </a:r>
            <a:br>
              <a:rPr lang="el-GR" sz="3200" dirty="0" smtClean="0"/>
            </a:br>
            <a:endParaRPr lang="el-GR" sz="3200" dirty="0"/>
          </a:p>
        </p:txBody>
      </p:sp>
      <p:sp>
        <p:nvSpPr>
          <p:cNvPr id="3" name="2 - Θέση περιεχομένου"/>
          <p:cNvSpPr>
            <a:spLocks noGrp="1"/>
          </p:cNvSpPr>
          <p:nvPr>
            <p:ph idx="1"/>
          </p:nvPr>
        </p:nvSpPr>
        <p:spPr/>
        <p:txBody>
          <a:bodyPr>
            <a:normAutofit/>
          </a:bodyPr>
          <a:lstStyle/>
          <a:p>
            <a:r>
              <a:rPr lang="en-US" sz="2500" dirty="0" smtClean="0"/>
              <a:t>Pease Allan, Pease Barbara. </a:t>
            </a:r>
            <a:r>
              <a:rPr lang="el-GR" sz="2500" dirty="0" smtClean="0"/>
              <a:t>Εκδόσεις </a:t>
            </a:r>
            <a:r>
              <a:rPr lang="el-GR" sz="2500" dirty="0" err="1" smtClean="0"/>
              <a:t>Έσοπτρον</a:t>
            </a:r>
            <a:r>
              <a:rPr lang="el-GR" sz="2500" dirty="0" smtClean="0"/>
              <a:t>: «Το απόλυτο βιβλίο για τη γλώσσα του σώματος»</a:t>
            </a:r>
          </a:p>
          <a:p>
            <a:r>
              <a:rPr lang="el-GR" sz="2500" dirty="0" err="1" smtClean="0"/>
              <a:t>Βικιπαίδεια</a:t>
            </a:r>
            <a:endParaRPr lang="el-GR" sz="2500"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304800" y="1554162"/>
            <a:ext cx="8053414" cy="4525963"/>
          </a:xfrm>
        </p:spPr>
        <p:txBody>
          <a:bodyPr/>
          <a:lstStyle/>
          <a:p>
            <a:pPr algn="ctr">
              <a:lnSpc>
                <a:spcPct val="150000"/>
              </a:lnSpc>
            </a:pPr>
            <a:r>
              <a:rPr lang="el-GR" dirty="0" smtClean="0"/>
              <a:t>Για μία σωστότερη ανάλυση των σημάτων της μη λεκτικής επικοινωνίας μελετήσαμε ξεχωριστά τα διάφορα μέρη του σώματός μας.</a:t>
            </a:r>
            <a:endParaRPr lang="el-GR" dirty="0"/>
          </a:p>
        </p:txBody>
      </p:sp>
    </p:spTree>
  </p:cSld>
  <p:clrMapOvr>
    <a:masterClrMapping/>
  </p:clrMapOvr>
  <p:transition>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a:t>
            </a:r>
            <a:r>
              <a:rPr lang="el-GR" b="1" dirty="0" smtClean="0"/>
              <a:t>.</a:t>
            </a:r>
            <a:r>
              <a:rPr lang="el-GR" b="1" dirty="0" err="1" smtClean="0"/>
              <a:t>ΠρΟσωπο</a:t>
            </a:r>
            <a:endParaRPr lang="el-GR" dirty="0"/>
          </a:p>
        </p:txBody>
      </p:sp>
      <p:sp>
        <p:nvSpPr>
          <p:cNvPr id="3" name="Content Placeholder 2"/>
          <p:cNvSpPr>
            <a:spLocks noGrp="1"/>
          </p:cNvSpPr>
          <p:nvPr>
            <p:ph idx="1"/>
          </p:nvPr>
        </p:nvSpPr>
        <p:spPr>
          <a:xfrm>
            <a:off x="304800" y="1285860"/>
            <a:ext cx="8053414" cy="4794265"/>
          </a:xfrm>
        </p:spPr>
        <p:txBody>
          <a:bodyPr>
            <a:normAutofit fontScale="92500" lnSpcReduction="10000"/>
          </a:bodyPr>
          <a:lstStyle/>
          <a:p>
            <a:pPr algn="ctr">
              <a:lnSpc>
                <a:spcPct val="150000"/>
              </a:lnSpc>
              <a:buNone/>
            </a:pPr>
            <a:r>
              <a:rPr lang="el-GR" dirty="0" smtClean="0"/>
              <a:t>   Σημαντικά </a:t>
            </a:r>
            <a:r>
              <a:rPr lang="el-GR" dirty="0"/>
              <a:t>θέματα που αφορούν το πρόσωπό μας είναι</a:t>
            </a:r>
            <a:r>
              <a:rPr lang="el-GR" dirty="0" smtClean="0"/>
              <a:t>:</a:t>
            </a:r>
          </a:p>
          <a:p>
            <a:pPr algn="ctr">
              <a:lnSpc>
                <a:spcPct val="150000"/>
              </a:lnSpc>
            </a:pPr>
            <a:r>
              <a:rPr lang="el-GR" dirty="0" smtClean="0"/>
              <a:t>Το </a:t>
            </a:r>
            <a:r>
              <a:rPr lang="el-GR" dirty="0"/>
              <a:t>σκέπασμα του στόματος του συνομιλητή μας όταν μας ακούει σημαίνει ότι σκέφτεται πως λέμε ψέματα. Το σκέπασμα του δικού μας στόματος όταν μιλάμε δείχνει την προσπάθειά μας να αποκρύψουμε στοιχεία. </a:t>
            </a:r>
          </a:p>
          <a:p>
            <a:endParaRPr lang="el-GR" dirty="0"/>
          </a:p>
        </p:txBody>
      </p:sp>
    </p:spTree>
  </p:cSld>
  <p:clrMapOvr>
    <a:masterClrMapping/>
  </p:clrMapOvr>
  <p:transition>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304800" y="1554162"/>
            <a:ext cx="8124852" cy="4525963"/>
          </a:xfrm>
        </p:spPr>
        <p:txBody>
          <a:bodyPr/>
          <a:lstStyle/>
          <a:p>
            <a:pPr algn="ctr">
              <a:lnSpc>
                <a:spcPct val="150000"/>
              </a:lnSpc>
            </a:pPr>
            <a:r>
              <a:rPr lang="el-GR" dirty="0"/>
              <a:t>Ο ιδρώτας μας κατά τη διάρκεια μιας σημαντικής συνομιλίας προδίδει ανυπαρξία ελέγχου της κατάστασης από την πλευρά μας, καθώς έχουμε περιέλθει σε δύσκολη θέση. </a:t>
            </a:r>
          </a:p>
          <a:p>
            <a:endParaRPr lang="el-GR" dirty="0"/>
          </a:p>
        </p:txBody>
      </p:sp>
    </p:spTree>
  </p:cSld>
  <p:clrMapOvr>
    <a:masterClrMapping/>
  </p:clrMapOvr>
  <p:transition>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371</TotalTime>
  <Words>2556</Words>
  <Application>Microsoft Office PowerPoint</Application>
  <PresentationFormat>Προβολή στην οθόνη (4:3)</PresentationFormat>
  <Paragraphs>165</Paragraphs>
  <Slides>62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62</vt:i4>
      </vt:variant>
    </vt:vector>
  </HeadingPairs>
  <TitlesOfParts>
    <vt:vector size="63" baseType="lpstr">
      <vt:lpstr>Trek</vt:lpstr>
      <vt:lpstr>ΓΥΜΝΑΣΙΟ  ΑΡΧΑΝΩΝ </vt:lpstr>
      <vt:lpstr>Διαφάνεια 2</vt:lpstr>
      <vt:lpstr>Διαφάνεια 3</vt:lpstr>
      <vt:lpstr>ΠΕΡΙΕΧΟΜΕΝΑ </vt:lpstr>
      <vt:lpstr>ΕΙΣΑΓΩΓΗ  </vt:lpstr>
      <vt:lpstr>Διαφάνεια 6</vt:lpstr>
      <vt:lpstr>Διαφάνεια 7</vt:lpstr>
      <vt:lpstr>A.ΠρΟσωπο</vt:lpstr>
      <vt:lpstr>Διαφάνεια 9</vt:lpstr>
      <vt:lpstr>Διαφάνεια 10</vt:lpstr>
      <vt:lpstr>Διαφάνεια 11</vt:lpstr>
      <vt:lpstr>Β. ΚορμοΣ και Ανω Ακρα </vt:lpstr>
      <vt:lpstr>Διαφάνεια 13</vt:lpstr>
      <vt:lpstr>Γ. ΚΑτω Ακρα </vt:lpstr>
      <vt:lpstr>   ΑξεσουΑρ</vt:lpstr>
      <vt:lpstr>Διαφάνεια 16</vt:lpstr>
      <vt:lpstr>Η ΓΛΩΣΣΑ ΤΟΥ ΣΩΜΑΤΟΣ ΣΤΗΝ ΤΕΧΝΗ</vt:lpstr>
      <vt:lpstr>Διαφάνεια 18</vt:lpstr>
      <vt:lpstr>Διαφάνεια 19</vt:lpstr>
      <vt:lpstr>Διαφάνεια 20</vt:lpstr>
      <vt:lpstr>Διαφάνεια 21</vt:lpstr>
      <vt:lpstr>Β. ΒΩΒΟΣ ΚΙΝΗΜΑΤΟΓΡΑΦΟΣ </vt:lpstr>
      <vt:lpstr>Διαφάνεια 23</vt:lpstr>
      <vt:lpstr>ΤΣΑΡΛΙ ΤΣΑΠΛΙΝ </vt:lpstr>
      <vt:lpstr>Διαφάνεια 25</vt:lpstr>
      <vt:lpstr>Διαφάνεια 26</vt:lpstr>
      <vt:lpstr>ΜΙΣΤΕΡ ΜΠΗΝ </vt:lpstr>
      <vt:lpstr>Διαφάνεια 28</vt:lpstr>
      <vt:lpstr>Διαφάνεια 29</vt:lpstr>
      <vt:lpstr>Η γλΩσσα του σΩματοΣ στη ζωγραφικΗ </vt:lpstr>
      <vt:lpstr>Διαφάνεια 31</vt:lpstr>
      <vt:lpstr>Η ΚραυΓΗ </vt:lpstr>
      <vt:lpstr>Διαφάνεια 33</vt:lpstr>
      <vt:lpstr>Διαφάνεια 34</vt:lpstr>
      <vt:lpstr>ΓκερνΙκα </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   Η ΓΛΩΣΣΑ ΤΟΥ ΣωματΟΣ ΣΤΗΝ ΠΟΛΙΤΙΚΗ  ΑλΕξηΣ ΤσΙπραΣ- Μαρτιν ΣουλτΣ </vt:lpstr>
      <vt:lpstr>Διαφάνεια 45</vt:lpstr>
      <vt:lpstr>Διαφάνεια 46</vt:lpstr>
      <vt:lpstr> </vt:lpstr>
      <vt:lpstr>Διαφάνεια 48</vt:lpstr>
      <vt:lpstr>ΓιΑννηΣ ΒαρουφΑκηΣ - ΓεροΥν ΝτΑισελμπλουμ </vt:lpstr>
      <vt:lpstr>Διαφάνεια 50</vt:lpstr>
      <vt:lpstr>Διαφάνεια 51</vt:lpstr>
      <vt:lpstr>ΓιΑννηΣ ΒαρουφΑκηΣ– Τζορτζ  Οσμπορν  </vt:lpstr>
      <vt:lpstr>Διαφάνεια 53</vt:lpstr>
      <vt:lpstr>Διαφάνεια 54</vt:lpstr>
      <vt:lpstr>Διαφάνεια 55</vt:lpstr>
      <vt:lpstr>Διαφάνεια 56</vt:lpstr>
      <vt:lpstr>Διαφάνεια 57</vt:lpstr>
      <vt:lpstr>ΓιΑννηΣ ΒαρουφΑκΗΣ - Πιερ ΚΑρλο ΠαντοΑν </vt:lpstr>
      <vt:lpstr>Διαφάνεια 59</vt:lpstr>
      <vt:lpstr>Επιλογοσ </vt:lpstr>
      <vt:lpstr>ΕΥΧΑΡΙΣΤΟΥΜΕ ΠΟΛΥ!</vt:lpstr>
      <vt:lpstr>ΒΙΒΛΙΟΓΡΑΦΙΑ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ΓΥΜΝΑΣΙΟ  ΑΡΧΑΝΩΝ</dc:title>
  <dc:creator>USER_2</dc:creator>
  <cp:lastModifiedBy>antonio</cp:lastModifiedBy>
  <cp:revision>82</cp:revision>
  <dcterms:created xsi:type="dcterms:W3CDTF">2016-05-10T06:18:02Z</dcterms:created>
  <dcterms:modified xsi:type="dcterms:W3CDTF">2016-06-26T18:44:05Z</dcterms:modified>
</cp:coreProperties>
</file>